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1" r:id="rId8"/>
    <p:sldId id="262" r:id="rId9"/>
    <p:sldId id="263" r:id="rId10"/>
    <p:sldId id="264" r:id="rId11"/>
    <p:sldId id="265" r:id="rId12"/>
    <p:sldId id="292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3" r:id="rId39"/>
    <p:sldId id="294" r:id="rId4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8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ชื่อเรื่อง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6" name="ตัวยึดวันที่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2" name="ตัวยึดท้ายกระดา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5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ชื่อเรื่อง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7" name="ตัวยึดเนื้อหา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ข้อความ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11" name="ตัวยึดท้ายกระดา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5" name="ตัวยึดข้อความ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8" name="ตัวยึดเนื้อหา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ชื่อเรื่อง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ยึด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24" name="ตัวยึดท้ายกระดา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29" name="ตัวยึดท้ายกระดา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รูปภาพ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7" name="ชื่อเรื่อง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ตัวยึดข้อความ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วันที่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63EAF3E-B285-42B0-8646-6271D3CEE557}" type="datetimeFigureOut">
              <a:rPr lang="th-TH" smtClean="0"/>
              <a:pPr/>
              <a:t>16/11/55</a:t>
            </a:fld>
            <a:endParaRPr lang="th-TH"/>
          </a:p>
        </p:txBody>
      </p:sp>
      <p:sp>
        <p:nvSpPr>
          <p:cNvPr id="28" name="ตัวยึดท้ายกระดา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14E432A-E3E5-4F4F-A2D2-00C50747093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ชื่อเรื่อง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33400" y="2886084"/>
            <a:ext cx="7851648" cy="1828800"/>
          </a:xfrm>
        </p:spPr>
        <p:txBody>
          <a:bodyPr>
            <a:normAutofit/>
          </a:bodyPr>
          <a:lstStyle/>
          <a:p>
            <a:r>
              <a:rPr lang="th-TH" sz="9600" dirty="0" smtClean="0">
                <a:latin typeface="Browallia New" pitchFamily="34" charset="-34"/>
              </a:rPr>
              <a:t>กฎกระทรวง</a:t>
            </a:r>
            <a:endParaRPr lang="th-TH" sz="9600" dirty="0">
              <a:latin typeface="Browallia New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33400" y="3605226"/>
            <a:ext cx="8182004" cy="1752600"/>
          </a:xfrm>
        </p:spPr>
        <p:txBody>
          <a:bodyPr>
            <a:normAutofit/>
          </a:bodyPr>
          <a:lstStyle/>
          <a:p>
            <a:r>
              <a:rPr lang="th-TH" sz="3600" dirty="0" smtClean="0">
                <a:solidFill>
                  <a:schemeClr val="bg2">
                    <a:lumMod val="25000"/>
                  </a:schemeClr>
                </a:solidFill>
              </a:rPr>
              <a:t>ว่าด้วยระบบ หลักเกณฑ์ และวิธีการประกันคุณภาพการศึกษา พ.ศ. </a:t>
            </a:r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  <a:cs typeface="Browallia New" pitchFamily="34" charset="-34"/>
              </a:rPr>
              <a:t>2553</a:t>
            </a:r>
            <a:r>
              <a:rPr lang="th-TH" sz="3600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endParaRPr lang="th-TH" sz="3600" dirty="0">
              <a:solidFill>
                <a:schemeClr val="bg2">
                  <a:lumMod val="25000"/>
                </a:schemeClr>
              </a:solidFill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428604"/>
            <a:ext cx="2531737" cy="2531737"/>
          </a:xfrm>
          <a:prstGeom prst="rect">
            <a:avLst/>
          </a:prstGeom>
        </p:spPr>
      </p:pic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961996" y="5105400"/>
            <a:ext cx="8182004" cy="17526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th-TH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j-cs"/>
              </a:rPr>
              <a:t>บรรยาย</a:t>
            </a:r>
            <a:r>
              <a:rPr lang="th-TH" i="1" baseline="0" dirty="0" smtClean="0">
                <a:cs typeface="+mj-cs"/>
              </a:rPr>
              <a:t>โดย</a:t>
            </a:r>
            <a:r>
              <a:rPr lang="th-TH" i="1" dirty="0" smtClean="0">
                <a:cs typeface="+mj-cs"/>
              </a:rPr>
              <a:t> นายนาวิน วิยา</a:t>
            </a:r>
            <a:r>
              <a:rPr lang="th-TH" i="1" dirty="0" err="1" smtClean="0">
                <a:cs typeface="+mj-cs"/>
              </a:rPr>
              <a:t>ภรณ์</a:t>
            </a:r>
            <a:endParaRPr lang="th-TH" i="1" dirty="0" smtClean="0">
              <a:cs typeface="+mj-cs"/>
            </a:endParaRPr>
          </a:p>
          <a:p>
            <a:pPr lvl="0" algn="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kumimoji="0" lang="th-TH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rowallia New" pitchFamily="34" charset="-34"/>
                <a:ea typeface="+mn-ea"/>
                <a:cs typeface="+mj-cs"/>
              </a:rPr>
              <a:t>รองผู้อำนวยการ</a:t>
            </a:r>
            <a:r>
              <a:rPr lang="th-TH" i="1" dirty="0">
                <a:latin typeface="Browallia New" pitchFamily="34" charset="-34"/>
                <a:cs typeface="+mj-cs"/>
              </a:rPr>
              <a:t>สำนักงานรับรองมาตรฐานและประเมินคุณภาพการศึกษา (องค์การมหาชน)</a:t>
            </a:r>
            <a:endParaRPr kumimoji="0" lang="th-TH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rowallia New" pitchFamily="34" charset="-34"/>
              <a:ea typeface="+mn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304784"/>
            <a:ext cx="9339298" cy="838200"/>
          </a:xfrm>
        </p:spPr>
        <p:txBody>
          <a:bodyPr>
            <a:noAutofit/>
          </a:bodyPr>
          <a:lstStyle/>
          <a:p>
            <a:r>
              <a:rPr lang="th-TH" sz="6000" dirty="0" smtClean="0"/>
              <a:t>	การประเมินคุณภาพภายใน 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4800" y="1554162"/>
            <a:ext cx="8553480" cy="4525963"/>
          </a:xfrm>
        </p:spPr>
        <p:txBody>
          <a:bodyPr>
            <a:normAutofit/>
          </a:bodyPr>
          <a:lstStyle/>
          <a:p>
            <a:pPr algn="thaiDist">
              <a:buNone/>
            </a:pPr>
            <a:r>
              <a:rPr lang="th-TH" sz="4400" i="1" dirty="0" smtClean="0">
                <a:cs typeface="+mj-cs"/>
              </a:rPr>
              <a:t>		</a:t>
            </a:r>
            <a:r>
              <a:rPr lang="th-TH" sz="4000" i="1" dirty="0" smtClean="0">
                <a:latin typeface="Browallia New" pitchFamily="34" charset="-34"/>
                <a:cs typeface="+mj-cs"/>
              </a:rPr>
              <a:t>การประเมินคุณภาพการจัดการศึกษา การติดตาม และการตรวจสอบคุณภาพและมาตรฐานการศึกษาของสถานศึกษาที่กระทรวงศึกษาธิการประกาศกำหนดสำหรับการประกันคุณภาพภายใน ซึ่งกระทำโดยบุคลากรของสถานศึกษานั้น หรือโดยหน่วยงานต้นสังกัดที่มีหน้าที่กำกับดูแลสถานศึกษา</a:t>
            </a:r>
            <a:endParaRPr lang="en-US" sz="4400" i="1" dirty="0" smtClean="0">
              <a:latin typeface="Browallia New" pitchFamily="34" charset="-34"/>
              <a:cs typeface="+mj-cs"/>
            </a:endParaRPr>
          </a:p>
          <a:p>
            <a:pPr algn="thaiDist"/>
            <a:endParaRPr lang="th-TH" sz="4400" i="1" dirty="0">
              <a:cs typeface="+mj-cs"/>
            </a:endParaRPr>
          </a:p>
        </p:txBody>
      </p:sp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304784"/>
            <a:ext cx="8686800" cy="838200"/>
          </a:xfrm>
        </p:spPr>
        <p:txBody>
          <a:bodyPr>
            <a:noAutofit/>
          </a:bodyPr>
          <a:lstStyle/>
          <a:p>
            <a:r>
              <a:rPr lang="th-TH" sz="6000" dirty="0" smtClean="0"/>
              <a:t>	การประเมินคุณภาพภายนอก</a:t>
            </a:r>
            <a:endParaRPr lang="th-TH" sz="60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4800" y="1554162"/>
            <a:ext cx="8553480" cy="4525963"/>
          </a:xfrm>
        </p:spPr>
        <p:txBody>
          <a:bodyPr>
            <a:normAutofit/>
          </a:bodyPr>
          <a:lstStyle/>
          <a:p>
            <a:pPr algn="thaiDist">
              <a:buNone/>
            </a:pPr>
            <a:r>
              <a:rPr lang="th-TH" sz="4400" i="1" dirty="0" smtClean="0">
                <a:cs typeface="+mj-cs"/>
              </a:rPr>
              <a:t>		</a:t>
            </a:r>
            <a:r>
              <a:rPr lang="th-TH" sz="4000" i="1" dirty="0" smtClean="0">
                <a:latin typeface="Browallia New" pitchFamily="34" charset="-34"/>
                <a:cs typeface="+mj-cs"/>
              </a:rPr>
              <a:t>การประเมินคุณภาพการจัดการศึกษา การติดตาม และการตรวจสอบคุณภาพและมาตรฐานการศึกษาของสถานศึกษา ซึ่งกระทำโดยสำนักงานรับรองมาตรฐานและประเมินคุณภาพการศึกษา (องค์การมหาชน) หรือผู้ประเมินภายนอก</a:t>
            </a:r>
            <a:endParaRPr lang="th-TH" sz="4400" i="1" dirty="0">
              <a:latin typeface="Browallia New" pitchFamily="34" charset="-34"/>
              <a:cs typeface="+mj-cs"/>
            </a:endParaRPr>
          </a:p>
        </p:txBody>
      </p:sp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304784"/>
            <a:ext cx="8686800" cy="838200"/>
          </a:xfrm>
        </p:spPr>
        <p:txBody>
          <a:bodyPr>
            <a:noAutofit/>
          </a:bodyPr>
          <a:lstStyle/>
          <a:p>
            <a:r>
              <a:rPr lang="th-TH" sz="6000" dirty="0" smtClean="0"/>
              <a:t>	การติดตามตรวจสอบคุณภาพการศึกษา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4800" y="1554162"/>
            <a:ext cx="8553480" cy="4525963"/>
          </a:xfrm>
        </p:spPr>
        <p:txBody>
          <a:bodyPr>
            <a:normAutofit/>
          </a:bodyPr>
          <a:lstStyle/>
          <a:p>
            <a:pPr algn="thaiDist">
              <a:buNone/>
            </a:pPr>
            <a:r>
              <a:rPr lang="th-TH" sz="4800" i="1" dirty="0" smtClean="0"/>
              <a:t>		</a:t>
            </a:r>
            <a:r>
              <a:rPr lang="th-TH" sz="4000" i="1" dirty="0" smtClean="0">
                <a:latin typeface="Browallia New" pitchFamily="34" charset="-34"/>
              </a:rPr>
              <a:t>กระบวนการติดตามตรวจสอบความก้าวหน้าของการปฏิบัติตามแผนการพัฒนาคุณภาพการศึกษา และจัดทำรายงานการติดตามตรวจสอบคุณภาพการศึกษา พร้อมทั้งเสนอแนะมาตรการเร่งรัดการพัฒนาคุณภาพการศึกษา</a:t>
            </a:r>
            <a:endParaRPr lang="en-US" sz="4800" i="1" dirty="0">
              <a:latin typeface="Browallia New" pitchFamily="34" charset="-34"/>
            </a:endParaRPr>
          </a:p>
        </p:txBody>
      </p:sp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304784"/>
            <a:ext cx="8686800" cy="838200"/>
          </a:xfrm>
        </p:spPr>
        <p:txBody>
          <a:bodyPr>
            <a:noAutofit/>
          </a:bodyPr>
          <a:lstStyle/>
          <a:p>
            <a:r>
              <a:rPr lang="th-TH" sz="6000" dirty="0" smtClean="0"/>
              <a:t>	การพัฒนาคุณภาพการศึกษา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4800" y="1554162"/>
            <a:ext cx="8410604" cy="4525963"/>
          </a:xfrm>
        </p:spPr>
        <p:txBody>
          <a:bodyPr>
            <a:normAutofit/>
          </a:bodyPr>
          <a:lstStyle/>
          <a:p>
            <a:pPr algn="thaiDist">
              <a:buNone/>
            </a:pPr>
            <a:r>
              <a:rPr lang="th-TH" sz="4800" dirty="0" smtClean="0"/>
              <a:t>		</a:t>
            </a:r>
            <a:r>
              <a:rPr lang="th-TH" sz="4000" i="1" dirty="0" smtClean="0">
                <a:latin typeface="Browallia New" pitchFamily="34" charset="-34"/>
                <a:cs typeface="+mj-cs"/>
              </a:rPr>
              <a:t>กระบวนการพัฒนาการศึกษาเข้าสู่คุณภาพที่สอดคล้องกับมาตรฐานการศึกษาของชาติ โดยมีการกำหนดมาตรฐานการศึกษา การจัดระบบและโครงสร้าง การวางแผน และการดำเนินงานตามแผน รวมทั้งการสร้างจิตสำนึกให้เห็นว่า การพัฒนาคุณภาพการศึกษาจะต้องดำเนินการอย่างต่อเนื่องและเป็นความรับผิดชอบร่วมกันของทุกคน</a:t>
            </a:r>
            <a:endParaRPr lang="en-US" sz="4800" i="1" dirty="0">
              <a:latin typeface="Browallia New" pitchFamily="34" charset="-34"/>
              <a:cs typeface="+mj-cs"/>
            </a:endParaRPr>
          </a:p>
        </p:txBody>
      </p:sp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304784"/>
            <a:ext cx="8686800" cy="838200"/>
          </a:xfrm>
        </p:spPr>
        <p:txBody>
          <a:bodyPr>
            <a:noAutofit/>
          </a:bodyPr>
          <a:lstStyle/>
          <a:p>
            <a:r>
              <a:rPr lang="th-TH" sz="6000" dirty="0" smtClean="0"/>
              <a:t>	สำนักงาน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04800" y="1554162"/>
            <a:ext cx="85534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800" dirty="0" smtClean="0"/>
              <a:t>		</a:t>
            </a:r>
            <a:r>
              <a:rPr lang="th-TH" sz="4000" i="1" dirty="0" smtClean="0">
                <a:latin typeface="Browallia New" pitchFamily="34" charset="-34"/>
                <a:cs typeface="+mj-cs"/>
              </a:rPr>
              <a:t>สำนักงานรับรองมาตรฐานและประเมินคุณภาพการศึกษา (องค์การมหาชน)</a:t>
            </a:r>
            <a:endParaRPr lang="en-US" sz="4800" i="1" dirty="0">
              <a:latin typeface="Browallia New" pitchFamily="34" charset="-34"/>
              <a:cs typeface="+mj-cs"/>
            </a:endParaRPr>
          </a:p>
        </p:txBody>
      </p:sp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grpSp>
        <p:nvGrpSpPr>
          <p:cNvPr id="7" name="กลุ่ม 6"/>
          <p:cNvGrpSpPr/>
          <p:nvPr/>
        </p:nvGrpSpPr>
        <p:grpSpPr>
          <a:xfrm>
            <a:off x="2405058" y="4286256"/>
            <a:ext cx="4310082" cy="1766086"/>
            <a:chOff x="2786050" y="4143380"/>
            <a:chExt cx="4881586" cy="2000264"/>
          </a:xfrm>
        </p:grpSpPr>
        <p:pic>
          <p:nvPicPr>
            <p:cNvPr id="5" name="รูปภาพ 4" descr="sms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6050" y="4143380"/>
              <a:ext cx="1857364" cy="2000264"/>
            </a:xfrm>
            <a:prstGeom prst="rect">
              <a:avLst/>
            </a:prstGeom>
          </p:spPr>
        </p:pic>
        <p:pic>
          <p:nvPicPr>
            <p:cNvPr id="6" name="รูปภาพ 5" descr="p8619293092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4382" y="4143380"/>
              <a:ext cx="3053254" cy="200026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33400" y="2886084"/>
            <a:ext cx="7851648" cy="1828800"/>
          </a:xfrm>
        </p:spPr>
        <p:txBody>
          <a:bodyPr>
            <a:normAutofit/>
          </a:bodyPr>
          <a:lstStyle/>
          <a:p>
            <a:r>
              <a:rPr lang="th-TH" sz="9600" dirty="0" smtClean="0">
                <a:latin typeface="Browallia New" pitchFamily="34" charset="-34"/>
              </a:rPr>
              <a:t>หมวด ๑</a:t>
            </a:r>
            <a:endParaRPr lang="th-TH" sz="9600" dirty="0">
              <a:latin typeface="Browallia New" pitchFamily="34" charset="-34"/>
            </a:endParaRPr>
          </a:p>
        </p:txBody>
      </p:sp>
      <p:sp>
        <p:nvSpPr>
          <p:cNvPr id="8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33400" y="3605226"/>
            <a:ext cx="8182004" cy="1752600"/>
          </a:xfrm>
        </p:spPr>
        <p:txBody>
          <a:bodyPr>
            <a:normAutofit/>
          </a:bodyPr>
          <a:lstStyle/>
          <a:p>
            <a:r>
              <a:rPr lang="th-TH" sz="4800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</a:rPr>
              <a:t>บททั่วไป</a:t>
            </a:r>
            <a:endParaRPr lang="th-TH" sz="4800" dirty="0">
              <a:solidFill>
                <a:schemeClr val="bg2">
                  <a:lumMod val="25000"/>
                </a:schemeClr>
              </a:solidFill>
              <a:latin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4356" y="137635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th-TH" sz="4400" dirty="0" smtClean="0"/>
              <a:t>ระบบการประกันคุณภาพภายในเพื่อการพัฒนาคุณภาพการศึกษาและพัฒนามาตรฐานการศึกษาทุกระดับ</a:t>
            </a:r>
            <a:endParaRPr lang="th-TH" sz="4400" dirty="0"/>
          </a:p>
        </p:txBody>
      </p:sp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grpSp>
        <p:nvGrpSpPr>
          <p:cNvPr id="22" name="กลุ่ม 21"/>
          <p:cNvGrpSpPr/>
          <p:nvPr/>
        </p:nvGrpSpPr>
        <p:grpSpPr>
          <a:xfrm>
            <a:off x="1714480" y="3168569"/>
            <a:ext cx="4701679" cy="689059"/>
            <a:chOff x="1000100" y="2428868"/>
            <a:chExt cx="5416059" cy="793756"/>
          </a:xfrm>
        </p:grpSpPr>
        <p:grpSp>
          <p:nvGrpSpPr>
            <p:cNvPr id="10" name="กลุ่ม 9"/>
            <p:cNvGrpSpPr/>
            <p:nvPr/>
          </p:nvGrpSpPr>
          <p:grpSpPr>
            <a:xfrm>
              <a:off x="1785918" y="2428868"/>
              <a:ext cx="4630241" cy="793756"/>
              <a:chOff x="1785918" y="2143116"/>
              <a:chExt cx="5000660" cy="857256"/>
            </a:xfrm>
          </p:grpSpPr>
          <p:sp>
            <p:nvSpPr>
              <p:cNvPr id="8" name="ตัดมุมสี่เหลี่ยมด้านทแยงมุม 7"/>
              <p:cNvSpPr/>
              <p:nvPr/>
            </p:nvSpPr>
            <p:spPr>
              <a:xfrm>
                <a:off x="1785918" y="2143116"/>
                <a:ext cx="5000660" cy="857256"/>
              </a:xfrm>
              <a:prstGeom prst="snip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294556" y="2220269"/>
                <a:ext cx="4429156" cy="727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การประเมินคุณภาพภายใน</a:t>
                </a:r>
                <a:endParaRPr lang="th-TH" sz="3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ลูกศรขวา 18"/>
            <p:cNvSpPr/>
            <p:nvPr/>
          </p:nvSpPr>
          <p:spPr>
            <a:xfrm>
              <a:off x="1000100" y="2500306"/>
              <a:ext cx="428628" cy="5000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3" name="กลุ่ม 22"/>
          <p:cNvGrpSpPr/>
          <p:nvPr/>
        </p:nvGrpSpPr>
        <p:grpSpPr>
          <a:xfrm>
            <a:off x="1714480" y="4240139"/>
            <a:ext cx="6079797" cy="689059"/>
            <a:chOff x="1000100" y="3817940"/>
            <a:chExt cx="7003570" cy="793756"/>
          </a:xfrm>
        </p:grpSpPr>
        <p:grpSp>
          <p:nvGrpSpPr>
            <p:cNvPr id="11" name="กลุ่ม 10"/>
            <p:cNvGrpSpPr/>
            <p:nvPr/>
          </p:nvGrpSpPr>
          <p:grpSpPr>
            <a:xfrm>
              <a:off x="1785918" y="3817940"/>
              <a:ext cx="6217752" cy="793756"/>
              <a:chOff x="1785918" y="2143116"/>
              <a:chExt cx="5000660" cy="857256"/>
            </a:xfrm>
          </p:grpSpPr>
          <p:sp>
            <p:nvSpPr>
              <p:cNvPr id="12" name="ตัดมุมสี่เหลี่ยมด้านทแยงมุม 11"/>
              <p:cNvSpPr/>
              <p:nvPr/>
            </p:nvSpPr>
            <p:spPr>
              <a:xfrm>
                <a:off x="1785918" y="2143116"/>
                <a:ext cx="5000660" cy="857256"/>
              </a:xfrm>
              <a:prstGeom prst="snip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130644" y="2214555"/>
                <a:ext cx="4429156" cy="727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การติดตามตรวจสอบคุณภาพการศึกษา</a:t>
                </a:r>
                <a:endParaRPr lang="th-TH" sz="3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ลูกศรขวา 19"/>
            <p:cNvSpPr/>
            <p:nvPr/>
          </p:nvSpPr>
          <p:spPr>
            <a:xfrm>
              <a:off x="1000100" y="3857628"/>
              <a:ext cx="428628" cy="5000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4" name="กลุ่ม 23"/>
          <p:cNvGrpSpPr/>
          <p:nvPr/>
        </p:nvGrpSpPr>
        <p:grpSpPr>
          <a:xfrm>
            <a:off x="1714480" y="5311708"/>
            <a:ext cx="4701679" cy="689059"/>
            <a:chOff x="1000100" y="5207012"/>
            <a:chExt cx="5416059" cy="793756"/>
          </a:xfrm>
        </p:grpSpPr>
        <p:grpSp>
          <p:nvGrpSpPr>
            <p:cNvPr id="14" name="กลุ่ม 13"/>
            <p:cNvGrpSpPr/>
            <p:nvPr/>
          </p:nvGrpSpPr>
          <p:grpSpPr>
            <a:xfrm>
              <a:off x="1785918" y="5207012"/>
              <a:ext cx="4630241" cy="793756"/>
              <a:chOff x="1785918" y="2143116"/>
              <a:chExt cx="5000660" cy="857256"/>
            </a:xfrm>
          </p:grpSpPr>
          <p:sp>
            <p:nvSpPr>
              <p:cNvPr id="15" name="ตัดมุมสี่เหลี่ยมด้านทแยงมุม 14"/>
              <p:cNvSpPr/>
              <p:nvPr/>
            </p:nvSpPr>
            <p:spPr>
              <a:xfrm>
                <a:off x="1785918" y="2143116"/>
                <a:ext cx="5000660" cy="857256"/>
              </a:xfrm>
              <a:prstGeom prst="snip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217403" y="2214555"/>
                <a:ext cx="4429156" cy="727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การพัฒนาคุณภาพการศึกษา</a:t>
                </a:r>
                <a:endParaRPr lang="th-TH" sz="3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" name="ลูกศรขวา 20"/>
            <p:cNvSpPr/>
            <p:nvPr/>
          </p:nvSpPr>
          <p:spPr>
            <a:xfrm>
              <a:off x="1000100" y="5286388"/>
              <a:ext cx="428628" cy="5000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5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grpSp>
        <p:nvGrpSpPr>
          <p:cNvPr id="3" name="กลุ่ม 21"/>
          <p:cNvGrpSpPr/>
          <p:nvPr/>
        </p:nvGrpSpPr>
        <p:grpSpPr>
          <a:xfrm>
            <a:off x="1715533" y="3176848"/>
            <a:ext cx="4915993" cy="720468"/>
            <a:chOff x="1000100" y="2428868"/>
            <a:chExt cx="5416059" cy="793756"/>
          </a:xfrm>
        </p:grpSpPr>
        <p:grpSp>
          <p:nvGrpSpPr>
            <p:cNvPr id="5" name="กลุ่ม 9"/>
            <p:cNvGrpSpPr/>
            <p:nvPr/>
          </p:nvGrpSpPr>
          <p:grpSpPr>
            <a:xfrm>
              <a:off x="1785918" y="2428868"/>
              <a:ext cx="4630241" cy="793756"/>
              <a:chOff x="1785918" y="2143116"/>
              <a:chExt cx="5000660" cy="857256"/>
            </a:xfrm>
          </p:grpSpPr>
          <p:sp>
            <p:nvSpPr>
              <p:cNvPr id="8" name="ตัดมุมสี่เหลี่ยมด้านทแยงมุม 7"/>
              <p:cNvSpPr/>
              <p:nvPr/>
            </p:nvSpPr>
            <p:spPr>
              <a:xfrm>
                <a:off x="1785918" y="2143116"/>
                <a:ext cx="5000660" cy="857256"/>
              </a:xfrm>
              <a:prstGeom prst="snip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294556" y="2220269"/>
                <a:ext cx="44291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การประเมินคุณภาพภายนอก</a:t>
                </a:r>
                <a:endParaRPr lang="th-TH" sz="3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ลูกศรขวา 18"/>
            <p:cNvSpPr/>
            <p:nvPr/>
          </p:nvSpPr>
          <p:spPr>
            <a:xfrm>
              <a:off x="1000100" y="2500306"/>
              <a:ext cx="428628" cy="5000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" name="กลุ่ม 22"/>
          <p:cNvGrpSpPr/>
          <p:nvPr/>
        </p:nvGrpSpPr>
        <p:grpSpPr>
          <a:xfrm>
            <a:off x="1715533" y="4286256"/>
            <a:ext cx="6356929" cy="720468"/>
            <a:chOff x="1000100" y="3817940"/>
            <a:chExt cx="7003570" cy="793756"/>
          </a:xfrm>
        </p:grpSpPr>
        <p:grpSp>
          <p:nvGrpSpPr>
            <p:cNvPr id="7" name="กลุ่ม 10"/>
            <p:cNvGrpSpPr/>
            <p:nvPr/>
          </p:nvGrpSpPr>
          <p:grpSpPr>
            <a:xfrm>
              <a:off x="1785918" y="3817940"/>
              <a:ext cx="6217752" cy="793756"/>
              <a:chOff x="1785918" y="2143116"/>
              <a:chExt cx="5000660" cy="857256"/>
            </a:xfrm>
          </p:grpSpPr>
          <p:sp>
            <p:nvSpPr>
              <p:cNvPr id="12" name="ตัดมุมสี่เหลี่ยมด้านทแยงมุม 11"/>
              <p:cNvSpPr/>
              <p:nvPr/>
            </p:nvSpPr>
            <p:spPr>
              <a:xfrm>
                <a:off x="1785918" y="2143116"/>
                <a:ext cx="5000660" cy="857256"/>
              </a:xfrm>
              <a:prstGeom prst="snip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130644" y="2214554"/>
                <a:ext cx="44291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การติดตามตรวจสอบคุณภาพการศึกษา</a:t>
                </a:r>
                <a:endParaRPr lang="th-TH" sz="3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ลูกศรขวา 19"/>
            <p:cNvSpPr/>
            <p:nvPr/>
          </p:nvSpPr>
          <p:spPr>
            <a:xfrm>
              <a:off x="1000100" y="3857628"/>
              <a:ext cx="428628" cy="5000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3" name="ชื่อเรื่อง 1"/>
          <p:cNvSpPr txBox="1">
            <a:spLocks/>
          </p:cNvSpPr>
          <p:nvPr/>
        </p:nvSpPr>
        <p:spPr>
          <a:xfrm>
            <a:off x="314356" y="1376354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ระบบการประกันคุณภาพภายนอกเพื่อการพัฒนาคุณภาพการศึกษาและมุงพัฒนามาตรฐานการศึกษาทุกระดับ</a:t>
            </a:r>
            <a:endParaRPr kumimoji="0" lang="th-TH" sz="44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ชื่อเรื่อง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0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๔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4" name="ชื่อเรื่อง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15" name="TextBox 14"/>
          <p:cNvSpPr txBox="1"/>
          <p:nvPr/>
        </p:nvSpPr>
        <p:spPr>
          <a:xfrm>
            <a:off x="857224" y="164305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16" name="TextBox 15"/>
          <p:cNvSpPr txBox="1"/>
          <p:nvPr/>
        </p:nvSpPr>
        <p:spPr>
          <a:xfrm>
            <a:off x="714348" y="1571612"/>
            <a:ext cx="79296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h-TH" sz="3600" dirty="0" smtClean="0">
                <a:solidFill>
                  <a:schemeClr val="bg2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3600" dirty="0" smtClean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600" i="1" dirty="0" smtClean="0">
                <a:latin typeface="Browallia New" pitchFamily="34" charset="-34"/>
              </a:rPr>
              <a:t>ให้</a:t>
            </a:r>
            <a:r>
              <a:rPr lang="th-TH" sz="3600" i="1" dirty="0">
                <a:latin typeface="Browallia New" pitchFamily="34" charset="-34"/>
              </a:rPr>
              <a:t>สถานศึกษาดำเนินการประกันคุณภาพภายในอย่างต่อเนื่องเป็นประจำทุกปี โดยเน้นผู้เรียนเป็นสำคัญ ทั้งนี้ ด้วยการสนับสนุนจากหน่วยงานต้นสังกัดและการมีส่วนร่วมของ</a:t>
            </a:r>
            <a:r>
              <a:rPr lang="th-TH" sz="3600" i="1" dirty="0" smtClean="0">
                <a:latin typeface="Browallia New" pitchFamily="34" charset="-34"/>
              </a:rPr>
              <a:t>ชุมชน</a:t>
            </a:r>
          </a:p>
          <a:p>
            <a:endParaRPr lang="th-TH" sz="3600" dirty="0" smtClean="0">
              <a:latin typeface="Browallia New" pitchFamily="34" charset="-34"/>
              <a:cs typeface="Browallia New" pitchFamily="34" charset="-34"/>
            </a:endParaRPr>
          </a:p>
          <a:p>
            <a:pPr>
              <a:buFont typeface="Wingdings" pitchFamily="2" charset="2"/>
              <a:buChar char="v"/>
            </a:pPr>
            <a:r>
              <a:rPr lang="th-TH" sz="3600" dirty="0" smtClean="0">
                <a:solidFill>
                  <a:schemeClr val="bg2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3600" dirty="0" smtClean="0"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3600" i="1" dirty="0" smtClean="0">
                <a:latin typeface="Browallia New" pitchFamily="34" charset="-34"/>
                <a:cs typeface="+mj-cs"/>
              </a:rPr>
              <a:t>ให้</a:t>
            </a:r>
            <a:r>
              <a:rPr lang="th-TH" sz="3600" i="1" dirty="0">
                <a:latin typeface="Browallia New" pitchFamily="34" charset="-34"/>
                <a:cs typeface="+mj-cs"/>
              </a:rPr>
              <a:t>สถานศึกษาจัดทำรายงานประจำปีที่เป็นรายงานประเมินคุณภาพภายในเสนอต่อคณะกรรมการสถานศึกษา หน่วยงานต้นสังกัด และหน่วยงานที่เกี่ยวข้อง เพื่อพิจารณาและเปิดเผยรายงานนั้นต่อสาธารณชน</a:t>
            </a:r>
            <a:endParaRPr lang="th-TH" sz="3600" i="1" dirty="0" smtClean="0">
              <a:latin typeface="Browallia New" pitchFamily="34" charset="-34"/>
              <a:cs typeface="+mj-cs"/>
            </a:endParaRPr>
          </a:p>
          <a:p>
            <a:endParaRPr lang="th-TH" sz="36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7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๕, ๖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4" name="ชื่อเรื่อง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15" name="TextBox 14"/>
          <p:cNvSpPr txBox="1"/>
          <p:nvPr/>
        </p:nvSpPr>
        <p:spPr>
          <a:xfrm>
            <a:off x="857224" y="164305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714348" y="1571612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th-TH" sz="3600" dirty="0">
                <a:solidFill>
                  <a:schemeClr val="bg2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3600" dirty="0" smtClean="0">
                <a:solidFill>
                  <a:schemeClr val="bg2">
                    <a:lumMod val="50000"/>
                  </a:schemeClr>
                </a:solidFill>
                <a:latin typeface="Browallia New" pitchFamily="34" charset="-34"/>
                <a:cs typeface="Browallia New" pitchFamily="34" charset="-34"/>
              </a:rPr>
              <a:t>  </a:t>
            </a:r>
            <a:r>
              <a:rPr lang="th-TH" sz="3600" dirty="0" smtClean="0">
                <a:latin typeface="Browallia New" pitchFamily="34" charset="-34"/>
                <a:cs typeface="Browallia New" pitchFamily="34" charset="-34"/>
              </a:rPr>
              <a:t>	</a:t>
            </a:r>
            <a:r>
              <a:rPr lang="th-TH" sz="3600" i="1" dirty="0" smtClean="0">
                <a:latin typeface="Browallia New" pitchFamily="34" charset="-34"/>
              </a:rPr>
              <a:t>สถานศึกษา</a:t>
            </a:r>
            <a:r>
              <a:rPr lang="th-TH" sz="3600" i="1" dirty="0">
                <a:latin typeface="Browallia New" pitchFamily="34" charset="-34"/>
              </a:rPr>
              <a:t>ต้องนำผลการประเมินคุณภาพทั้งภายในและภายนอกไปประกอบการจัดทำแผนการพัฒนาคุณภาพการศึกษาของสถานศึกษา</a:t>
            </a:r>
          </a:p>
        </p:txBody>
      </p:sp>
      <p:sp>
        <p:nvSpPr>
          <p:cNvPr id="11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๗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รูปภาพ 12" descr="measuring-communications-effectiven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4000504"/>
            <a:ext cx="4000528" cy="2044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33400" y="2886084"/>
            <a:ext cx="7851648" cy="1828800"/>
          </a:xfrm>
        </p:spPr>
        <p:txBody>
          <a:bodyPr>
            <a:normAutofit/>
          </a:bodyPr>
          <a:lstStyle/>
          <a:p>
            <a:r>
              <a:rPr lang="th-TH" sz="9600" dirty="0" smtClean="0">
                <a:latin typeface="Browallia New" pitchFamily="34" charset="-34"/>
              </a:rPr>
              <a:t>หมวด ๒</a:t>
            </a:r>
            <a:endParaRPr lang="th-TH" sz="9600" dirty="0">
              <a:latin typeface="Browallia New" pitchFamily="34" charset="-34"/>
            </a:endParaRPr>
          </a:p>
        </p:txBody>
      </p:sp>
      <p:sp>
        <p:nvSpPr>
          <p:cNvPr id="8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33400" y="3605226"/>
            <a:ext cx="8182004" cy="1752600"/>
          </a:xfrm>
        </p:spPr>
        <p:txBody>
          <a:bodyPr>
            <a:normAutofit/>
          </a:bodyPr>
          <a:lstStyle/>
          <a:p>
            <a:r>
              <a:rPr lang="th-TH" sz="4800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</a:rPr>
              <a:t>การประกันคุณภาพภายในของสถานศึกษา</a:t>
            </a:r>
            <a:endParaRPr lang="th-TH" sz="4800" dirty="0">
              <a:solidFill>
                <a:schemeClr val="bg2">
                  <a:lumMod val="25000"/>
                </a:schemeClr>
              </a:solidFill>
              <a:latin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กลุ่ม 7"/>
          <p:cNvGrpSpPr/>
          <p:nvPr/>
        </p:nvGrpSpPr>
        <p:grpSpPr>
          <a:xfrm>
            <a:off x="714348" y="3357562"/>
            <a:ext cx="7929618" cy="2928958"/>
            <a:chOff x="714348" y="3357562"/>
            <a:chExt cx="7929618" cy="2928958"/>
          </a:xfrm>
        </p:grpSpPr>
        <p:sp>
          <p:nvSpPr>
            <p:cNvPr id="6" name="ตัดมุมสี่เหลี่ยมด้านเดียวกัน 5"/>
            <p:cNvSpPr/>
            <p:nvPr/>
          </p:nvSpPr>
          <p:spPr>
            <a:xfrm>
              <a:off x="785786" y="4357694"/>
              <a:ext cx="7643866" cy="1285884"/>
            </a:xfrm>
            <a:prstGeom prst="snip2SameRect">
              <a:avLst/>
            </a:prstGeom>
            <a:solidFill>
              <a:schemeClr val="accent5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0000" endA="275" endPos="40000" dist="1016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14348" y="4347528"/>
              <a:ext cx="7929618" cy="1938992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000" dirty="0" smtClean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rPr>
                <a:t>ปฏิบัติการ</a:t>
              </a:r>
              <a:r>
                <a:rPr lang="th-TH" sz="40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rPr>
                <a:t>อื่นที่เกี่ยวข้องตามที่รัฐมนตรีหรือคณะกรรมการการศึกษาขั้นพื้นฐานมอบหมาย</a:t>
              </a:r>
              <a:endParaRPr lang="en-US" sz="40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endParaRPr>
            </a:p>
            <a:p>
              <a:pPr algn="ctr"/>
              <a:endParaRPr lang="th-TH" sz="40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endParaRPr>
            </a:p>
          </p:txBody>
        </p:sp>
        <p:sp>
          <p:nvSpPr>
            <p:cNvPr id="7" name="ลูกศรลง 6"/>
            <p:cNvSpPr/>
            <p:nvPr/>
          </p:nvSpPr>
          <p:spPr>
            <a:xfrm>
              <a:off x="3500430" y="3357562"/>
              <a:ext cx="2000264" cy="64294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4" name="ชื่อเรื่อง 13"/>
          <p:cNvSpPr>
            <a:spLocks noGrp="1"/>
          </p:cNvSpPr>
          <p:nvPr>
            <p:ph type="title"/>
          </p:nvPr>
        </p:nvSpPr>
        <p:spPr>
          <a:xfrm>
            <a:off x="642910" y="1428736"/>
            <a:ext cx="7786742" cy="838200"/>
          </a:xfrm>
        </p:spPr>
        <p:txBody>
          <a:bodyPr>
            <a:noAutofit/>
          </a:bodyPr>
          <a:lstStyle/>
          <a:p>
            <a:pPr algn="ctr"/>
            <a:r>
              <a:rPr lang="th-TH" sz="4800" dirty="0" smtClean="0"/>
              <a:t>คณะกรรมการประกันคุณภาพภายในระดับการศึกษา</a:t>
            </a:r>
            <a:br>
              <a:rPr lang="th-TH" sz="4800" dirty="0" smtClean="0"/>
            </a:br>
            <a:r>
              <a:rPr lang="th-TH" sz="4800" dirty="0" smtClean="0"/>
              <a:t>ขั้นพื้นฐาน</a:t>
            </a:r>
            <a:endParaRPr lang="th-TH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857224" y="164305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10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๑๓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4" name="ชื่อเรื่อง 13"/>
          <p:cNvSpPr>
            <a:spLocks noGrp="1"/>
          </p:cNvSpPr>
          <p:nvPr>
            <p:ph type="title"/>
          </p:nvPr>
        </p:nvSpPr>
        <p:spPr>
          <a:xfrm>
            <a:off x="285720" y="171448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th-TH" sz="4000" dirty="0" smtClean="0"/>
              <a:t>ให้สถานศึกษาขั้นพื้นฐานจัดให้มีระบบการประกันคุณภาพภายในตามหลักเกณฑ์และแนวทางปฏิบัติเกี่ยวกับการประกันคุณภาพภายในระดับการศึกษาขั้นพื้นฐาน</a:t>
            </a:r>
            <a:endParaRPr lang="th-TH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857224" y="164305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grpSp>
        <p:nvGrpSpPr>
          <p:cNvPr id="24" name="กลุ่ม 23"/>
          <p:cNvGrpSpPr/>
          <p:nvPr/>
        </p:nvGrpSpPr>
        <p:grpSpPr>
          <a:xfrm>
            <a:off x="928662" y="3357562"/>
            <a:ext cx="6215106" cy="642942"/>
            <a:chOff x="928662" y="3357562"/>
            <a:chExt cx="6215106" cy="642942"/>
          </a:xfrm>
        </p:grpSpPr>
        <p:grpSp>
          <p:nvGrpSpPr>
            <p:cNvPr id="17" name="กลุ่ม 16"/>
            <p:cNvGrpSpPr/>
            <p:nvPr/>
          </p:nvGrpSpPr>
          <p:grpSpPr>
            <a:xfrm>
              <a:off x="1785918" y="3357562"/>
              <a:ext cx="5357850" cy="642942"/>
              <a:chOff x="785786" y="3000372"/>
              <a:chExt cx="5357850" cy="714380"/>
            </a:xfrm>
          </p:grpSpPr>
          <p:sp>
            <p:nvSpPr>
              <p:cNvPr id="10" name="มนมุมสี่เหลี่ยมด้านทแยงมุม 9"/>
              <p:cNvSpPr/>
              <p:nvPr/>
            </p:nvSpPr>
            <p:spPr>
              <a:xfrm>
                <a:off x="785786" y="3000372"/>
                <a:ext cx="5357850" cy="714380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28662" y="3000372"/>
                <a:ext cx="51435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กำหนดมาตรฐานการศึกษาของ</a:t>
                </a:r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สถานศึกษา</a:t>
                </a:r>
                <a:endParaRPr lang="en-US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endParaRPr>
              </a:p>
            </p:txBody>
          </p:sp>
        </p:grpSp>
        <p:sp>
          <p:nvSpPr>
            <p:cNvPr id="21" name="ลูกศรขวา 20"/>
            <p:cNvSpPr/>
            <p:nvPr/>
          </p:nvSpPr>
          <p:spPr>
            <a:xfrm>
              <a:off x="928662" y="3500438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5" name="กลุ่ม 24"/>
          <p:cNvGrpSpPr/>
          <p:nvPr/>
        </p:nvGrpSpPr>
        <p:grpSpPr>
          <a:xfrm>
            <a:off x="928662" y="4352046"/>
            <a:ext cx="7358114" cy="1077218"/>
            <a:chOff x="928662" y="4352046"/>
            <a:chExt cx="7358114" cy="1077218"/>
          </a:xfrm>
        </p:grpSpPr>
        <p:grpSp>
          <p:nvGrpSpPr>
            <p:cNvPr id="18" name="กลุ่ม 17"/>
            <p:cNvGrpSpPr/>
            <p:nvPr/>
          </p:nvGrpSpPr>
          <p:grpSpPr>
            <a:xfrm>
              <a:off x="1785950" y="4352046"/>
              <a:ext cx="6500826" cy="1077218"/>
              <a:chOff x="1214414" y="4143380"/>
              <a:chExt cx="7929586" cy="1077218"/>
            </a:xfrm>
          </p:grpSpPr>
          <p:sp>
            <p:nvSpPr>
              <p:cNvPr id="13" name="มนมุมสี่เหลี่ยมด้านทแยงมุม 12"/>
              <p:cNvSpPr/>
              <p:nvPr/>
            </p:nvSpPr>
            <p:spPr>
              <a:xfrm>
                <a:off x="1214414" y="4214818"/>
                <a:ext cx="7929586" cy="1000132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285852" y="4143380"/>
                <a:ext cx="778674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จัดทำ</a:t>
                </a:r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แผนพัฒนาการจัดการศึกษาของสถานศึกษาที่มุ่งคุณภาพตามมาตรฐานการศึกษาของ</a:t>
                </a:r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สถานศึกษา</a:t>
                </a:r>
                <a:endParaRPr lang="th-TH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endParaRPr>
              </a:p>
            </p:txBody>
          </p:sp>
        </p:grpSp>
        <p:sp>
          <p:nvSpPr>
            <p:cNvPr id="23" name="ลูกศรขวา 22"/>
            <p:cNvSpPr/>
            <p:nvPr/>
          </p:nvSpPr>
          <p:spPr>
            <a:xfrm>
              <a:off x="928662" y="4643446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7" name="กลุ่ม 26"/>
          <p:cNvGrpSpPr/>
          <p:nvPr/>
        </p:nvGrpSpPr>
        <p:grpSpPr>
          <a:xfrm>
            <a:off x="928662" y="5857892"/>
            <a:ext cx="6000792" cy="727651"/>
            <a:chOff x="928662" y="5916059"/>
            <a:chExt cx="6000792" cy="727651"/>
          </a:xfrm>
        </p:grpSpPr>
        <p:grpSp>
          <p:nvGrpSpPr>
            <p:cNvPr id="28" name="กลุ่ม 18"/>
            <p:cNvGrpSpPr/>
            <p:nvPr/>
          </p:nvGrpSpPr>
          <p:grpSpPr>
            <a:xfrm>
              <a:off x="1785918" y="5916059"/>
              <a:ext cx="5143536" cy="727651"/>
              <a:chOff x="1214414" y="5272362"/>
              <a:chExt cx="5143536" cy="584775"/>
            </a:xfrm>
          </p:grpSpPr>
          <p:sp>
            <p:nvSpPr>
              <p:cNvPr id="30" name="มนมุมสี่เหลี่ยมด้านทแยงมุม 29"/>
              <p:cNvSpPr/>
              <p:nvPr/>
            </p:nvSpPr>
            <p:spPr>
              <a:xfrm>
                <a:off x="1214414" y="5286388"/>
                <a:ext cx="5143536" cy="500066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000232" y="5272362"/>
                <a:ext cx="40719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จัดระบบ</a:t>
                </a:r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บริหารและ</a:t>
                </a:r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สารสนเทศ</a:t>
                </a:r>
                <a:endParaRPr lang="th-TH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endParaRPr>
              </a:p>
            </p:txBody>
          </p:sp>
        </p:grpSp>
        <p:sp>
          <p:nvSpPr>
            <p:cNvPr id="29" name="ลูกศรขวา 28"/>
            <p:cNvSpPr/>
            <p:nvPr/>
          </p:nvSpPr>
          <p:spPr>
            <a:xfrm>
              <a:off x="928662" y="6072206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2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๑๔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7224" y="164305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grpSp>
        <p:nvGrpSpPr>
          <p:cNvPr id="28" name="กลุ่ม 27"/>
          <p:cNvGrpSpPr/>
          <p:nvPr/>
        </p:nvGrpSpPr>
        <p:grpSpPr>
          <a:xfrm>
            <a:off x="928662" y="3286124"/>
            <a:ext cx="8286808" cy="642942"/>
            <a:chOff x="928662" y="3286124"/>
            <a:chExt cx="8286808" cy="642942"/>
          </a:xfrm>
        </p:grpSpPr>
        <p:grpSp>
          <p:nvGrpSpPr>
            <p:cNvPr id="17" name="กลุ่ม 19"/>
            <p:cNvGrpSpPr/>
            <p:nvPr/>
          </p:nvGrpSpPr>
          <p:grpSpPr>
            <a:xfrm>
              <a:off x="1643042" y="3286124"/>
              <a:ext cx="7572428" cy="642942"/>
              <a:chOff x="1214414" y="5929330"/>
              <a:chExt cx="7572428" cy="642942"/>
            </a:xfrm>
          </p:grpSpPr>
          <p:sp>
            <p:nvSpPr>
              <p:cNvPr id="18" name="มนมุมสี่เหลี่ยมด้านทแยงมุม 17"/>
              <p:cNvSpPr/>
              <p:nvPr/>
            </p:nvSpPr>
            <p:spPr>
              <a:xfrm>
                <a:off x="1214414" y="5929330"/>
                <a:ext cx="6929486" cy="642942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857356" y="5929330"/>
                <a:ext cx="69294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จัดให้มีการติดตามตรวจสอบคุณภาพการศึกษา</a:t>
                </a:r>
              </a:p>
            </p:txBody>
          </p:sp>
        </p:grpSp>
        <p:sp>
          <p:nvSpPr>
            <p:cNvPr id="24" name="ลูกศรขวา 23"/>
            <p:cNvSpPr/>
            <p:nvPr/>
          </p:nvSpPr>
          <p:spPr>
            <a:xfrm>
              <a:off x="928662" y="3500438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7" name="กลุ่ม 26"/>
          <p:cNvGrpSpPr/>
          <p:nvPr/>
        </p:nvGrpSpPr>
        <p:grpSpPr>
          <a:xfrm>
            <a:off x="928662" y="2071678"/>
            <a:ext cx="7715304" cy="642942"/>
            <a:chOff x="928662" y="2071678"/>
            <a:chExt cx="7715304" cy="642942"/>
          </a:xfrm>
        </p:grpSpPr>
        <p:grpSp>
          <p:nvGrpSpPr>
            <p:cNvPr id="2" name="กลุ่ม 19"/>
            <p:cNvGrpSpPr/>
            <p:nvPr/>
          </p:nvGrpSpPr>
          <p:grpSpPr>
            <a:xfrm>
              <a:off x="1643042" y="2071678"/>
              <a:ext cx="7000924" cy="642942"/>
              <a:chOff x="1214414" y="5929330"/>
              <a:chExt cx="7000924" cy="642942"/>
            </a:xfrm>
          </p:grpSpPr>
          <p:sp>
            <p:nvSpPr>
              <p:cNvPr id="11" name="มนมุมสี่เหลี่ยมด้านทแยงมุม 10"/>
              <p:cNvSpPr/>
              <p:nvPr/>
            </p:nvSpPr>
            <p:spPr>
              <a:xfrm>
                <a:off x="1214414" y="5929330"/>
                <a:ext cx="6929486" cy="642942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285852" y="5929330"/>
                <a:ext cx="69294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ดำเนินงาน</a:t>
                </a:r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ตามแผนพัฒนาการจัดการศึกษาของ</a:t>
                </a:r>
                <a:r>
                  <a:rPr lang="th-TH" sz="3200" dirty="0" smtClean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สถานศึกษา</a:t>
                </a:r>
                <a:endParaRPr lang="th-TH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endParaRPr>
              </a:p>
            </p:txBody>
          </p:sp>
        </p:grpSp>
        <p:sp>
          <p:nvSpPr>
            <p:cNvPr id="25" name="ลูกศรขวา 24"/>
            <p:cNvSpPr/>
            <p:nvPr/>
          </p:nvSpPr>
          <p:spPr>
            <a:xfrm>
              <a:off x="928662" y="2214554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5" name="กลุ่ม 34"/>
          <p:cNvGrpSpPr/>
          <p:nvPr/>
        </p:nvGrpSpPr>
        <p:grpSpPr>
          <a:xfrm>
            <a:off x="928662" y="4423484"/>
            <a:ext cx="7643866" cy="1077218"/>
            <a:chOff x="928662" y="4423484"/>
            <a:chExt cx="7643866" cy="1077218"/>
          </a:xfrm>
        </p:grpSpPr>
        <p:grpSp>
          <p:nvGrpSpPr>
            <p:cNvPr id="36" name="กลุ่ม 19"/>
            <p:cNvGrpSpPr/>
            <p:nvPr/>
          </p:nvGrpSpPr>
          <p:grpSpPr>
            <a:xfrm>
              <a:off x="1643042" y="4423484"/>
              <a:ext cx="6929486" cy="1077218"/>
              <a:chOff x="1214414" y="5857892"/>
              <a:chExt cx="6929486" cy="1077218"/>
            </a:xfrm>
          </p:grpSpPr>
          <p:sp>
            <p:nvSpPr>
              <p:cNvPr id="38" name="มนมุมสี่เหลี่ยมด้านทแยงมุม 37"/>
              <p:cNvSpPr/>
              <p:nvPr/>
            </p:nvSpPr>
            <p:spPr>
              <a:xfrm>
                <a:off x="1214414" y="5929330"/>
                <a:ext cx="6929486" cy="928694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214414" y="5857892"/>
                <a:ext cx="69294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จัดให้มีการประเมินคุณภาพภายในตามมาตรฐานการศึกษาของสถานศึกษา</a:t>
                </a:r>
              </a:p>
            </p:txBody>
          </p:sp>
        </p:grpSp>
        <p:sp>
          <p:nvSpPr>
            <p:cNvPr id="37" name="ลูกศรขวา 36"/>
            <p:cNvSpPr/>
            <p:nvPr/>
          </p:nvSpPr>
          <p:spPr>
            <a:xfrm>
              <a:off x="928662" y="4786322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0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๑๔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7224" y="164305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grpSp>
        <p:nvGrpSpPr>
          <p:cNvPr id="2" name="กลุ่ม 27"/>
          <p:cNvGrpSpPr/>
          <p:nvPr/>
        </p:nvGrpSpPr>
        <p:grpSpPr>
          <a:xfrm>
            <a:off x="928662" y="3286124"/>
            <a:ext cx="8286808" cy="642942"/>
            <a:chOff x="928662" y="3286124"/>
            <a:chExt cx="8286808" cy="642942"/>
          </a:xfrm>
        </p:grpSpPr>
        <p:grpSp>
          <p:nvGrpSpPr>
            <p:cNvPr id="3" name="กลุ่ม 19"/>
            <p:cNvGrpSpPr/>
            <p:nvPr/>
          </p:nvGrpSpPr>
          <p:grpSpPr>
            <a:xfrm>
              <a:off x="1643042" y="3286124"/>
              <a:ext cx="7572428" cy="642942"/>
              <a:chOff x="1214414" y="5929330"/>
              <a:chExt cx="7572428" cy="642942"/>
            </a:xfrm>
          </p:grpSpPr>
          <p:sp>
            <p:nvSpPr>
              <p:cNvPr id="18" name="มนมุมสี่เหลี่ยมด้านทแยงมุม 17"/>
              <p:cNvSpPr/>
              <p:nvPr/>
            </p:nvSpPr>
            <p:spPr>
              <a:xfrm>
                <a:off x="1214414" y="5929330"/>
                <a:ext cx="6929486" cy="642942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857356" y="5929330"/>
                <a:ext cx="69294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จัดให้มีการพัฒนาคุณภาพการศึกษาอย่างต่อเนื่อง</a:t>
                </a:r>
                <a:endParaRPr lang="en-US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endParaRPr>
              </a:p>
            </p:txBody>
          </p:sp>
        </p:grpSp>
        <p:sp>
          <p:nvSpPr>
            <p:cNvPr id="24" name="ลูกศรขวา 23"/>
            <p:cNvSpPr/>
            <p:nvPr/>
          </p:nvSpPr>
          <p:spPr>
            <a:xfrm>
              <a:off x="928662" y="3500438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5" name="กลุ่ม 26"/>
          <p:cNvGrpSpPr/>
          <p:nvPr/>
        </p:nvGrpSpPr>
        <p:grpSpPr>
          <a:xfrm>
            <a:off x="928662" y="2071678"/>
            <a:ext cx="7715304" cy="642942"/>
            <a:chOff x="928662" y="2071678"/>
            <a:chExt cx="7715304" cy="642942"/>
          </a:xfrm>
        </p:grpSpPr>
        <p:grpSp>
          <p:nvGrpSpPr>
            <p:cNvPr id="7" name="กลุ่ม 19"/>
            <p:cNvGrpSpPr/>
            <p:nvPr/>
          </p:nvGrpSpPr>
          <p:grpSpPr>
            <a:xfrm>
              <a:off x="1643042" y="2071678"/>
              <a:ext cx="7000924" cy="642942"/>
              <a:chOff x="1214414" y="5929330"/>
              <a:chExt cx="7000924" cy="642942"/>
            </a:xfrm>
          </p:grpSpPr>
          <p:sp>
            <p:nvSpPr>
              <p:cNvPr id="11" name="มนมุมสี่เหลี่ยมด้านทแยงมุม 10"/>
              <p:cNvSpPr/>
              <p:nvPr/>
            </p:nvSpPr>
            <p:spPr>
              <a:xfrm>
                <a:off x="1214414" y="5929330"/>
                <a:ext cx="6929486" cy="642942"/>
              </a:xfrm>
              <a:prstGeom prst="round2DiagRect">
                <a:avLst/>
              </a:prstGeom>
              <a:solidFill>
                <a:schemeClr val="accent5"/>
              </a:solidFill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285852" y="5929330"/>
                <a:ext cx="692948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3200" dirty="0">
                    <a:solidFill>
                      <a:schemeClr val="bg1"/>
                    </a:solidFill>
                    <a:latin typeface="Browallia New" pitchFamily="34" charset="-34"/>
                    <a:cs typeface="Browallia New" pitchFamily="34" charset="-34"/>
                  </a:rPr>
                  <a:t>จัดทำรายงานประจำปีที่เป็นรายงานประเมินคุณภาพภายใน</a:t>
                </a:r>
              </a:p>
            </p:txBody>
          </p:sp>
        </p:grpSp>
        <p:sp>
          <p:nvSpPr>
            <p:cNvPr id="25" name="ลูกศรขวา 24"/>
            <p:cNvSpPr/>
            <p:nvPr/>
          </p:nvSpPr>
          <p:spPr>
            <a:xfrm>
              <a:off x="928662" y="2214554"/>
              <a:ext cx="428628" cy="3571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2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๑๔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7224" y="1643050"/>
            <a:ext cx="7000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31" name="TextBox 30"/>
          <p:cNvSpPr txBox="1"/>
          <p:nvPr/>
        </p:nvSpPr>
        <p:spPr>
          <a:xfrm>
            <a:off x="642910" y="1357298"/>
            <a:ext cx="80010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</a:rPr>
              <a:t>	การ</a:t>
            </a:r>
            <a:r>
              <a:rPr lang="th-TH" sz="3600" i="1" dirty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</a:rPr>
              <a:t>ดำเนินการตามวรรคหนึ่ง ให้สถานศึกษายึดหลักการมีส่วนร่วมของชุมชนและหน่วยงานที่เกี่ยวข้องทั้งภาครัฐและภาคเอกชน โดยการส่งเสริม สนับสนุน และกำกับดูแลของหน่วยงานต้น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</a:rPr>
              <a:t>สังกัด</a:t>
            </a:r>
          </a:p>
          <a:p>
            <a:pPr algn="thaiDist">
              <a:buFont typeface="Wingdings" pitchFamily="2" charset="2"/>
              <a:buChar char="v"/>
            </a:pPr>
            <a:endParaRPr lang="th-TH" sz="3600" i="1" dirty="0">
              <a:solidFill>
                <a:schemeClr val="bg2">
                  <a:lumMod val="25000"/>
                </a:schemeClr>
              </a:solidFill>
              <a:latin typeface="Browallia New" pitchFamily="34" charset="-34"/>
            </a:endParaRPr>
          </a:p>
          <a:p>
            <a:pPr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</a:rPr>
              <a:t> 	</a:t>
            </a:r>
            <a:r>
              <a:rPr lang="th-TH" sz="3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สถานศึกษาขั้นพื้นฐานที่ไม่สามารถปฏิบัติงานบางประการตามที่กำหนดในวรรคหนึ่งได้ ให้หน่วยงานต้นสังกัดหรือสำนักงานเขตพื้นที่การศึกษา แล้วแต่กรณี ประกาศผ่อนผันการปฏิบัติและวางแนวทางในการประกันคุณภาพภายในให้เหมาะสมกับสภาพการจัดการศึกษาของสถานศึกษานั้นแล้วรายงานให้รัฐมนตรีทราบ</a:t>
            </a:r>
            <a:endParaRPr lang="en-US" sz="3600" i="1" dirty="0">
              <a:solidFill>
                <a:schemeClr val="bg2">
                  <a:lumMod val="25000"/>
                </a:schemeClr>
              </a:solidFill>
            </a:endParaRPr>
          </a:p>
          <a:p>
            <a:pPr algn="thaiDist">
              <a:buFont typeface="Wingdings" pitchFamily="2" charset="2"/>
              <a:buChar char="v"/>
            </a:pPr>
            <a:endParaRPr lang="en-US" sz="3600" i="1" dirty="0">
              <a:solidFill>
                <a:schemeClr val="bg2">
                  <a:lumMod val="25000"/>
                </a:schemeClr>
              </a:solidFill>
              <a:latin typeface="Browallia New" pitchFamily="34" charset="-34"/>
            </a:endParaRPr>
          </a:p>
          <a:p>
            <a:pPr algn="thaiDist"/>
            <a:endParaRPr lang="th-TH" sz="3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ชื่อเรื่อง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7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๑๔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14" name="ชื่อเรื่อง 13"/>
          <p:cNvSpPr>
            <a:spLocks noGrp="1"/>
          </p:cNvSpPr>
          <p:nvPr>
            <p:ph type="title"/>
          </p:nvPr>
        </p:nvSpPr>
        <p:spPr>
          <a:xfrm>
            <a:off x="285720" y="137635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th-TH" sz="4000" dirty="0" smtClean="0"/>
              <a:t>การจัดทำแผนพัฒนาการจัดการศึกษาของสถานศึกษาตามข้อ ๑๔ (๒) ให้ดำเนินการดังต่อไปนี้</a:t>
            </a:r>
            <a:endParaRPr lang="th-TH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2928934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ศึกษาสภาพปัญหาและความต้องการที่จำเป็นของสถานศึกษาอย่างเป็น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ระบบ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กำหนด</a:t>
            </a: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วิสัยทัศน์ </a:t>
            </a:r>
            <a:r>
              <a:rPr lang="th-TH" sz="3600" i="1" dirty="0" err="1">
                <a:solidFill>
                  <a:schemeClr val="bg2">
                    <a:lumMod val="25000"/>
                  </a:schemeClr>
                </a:solidFill>
              </a:rPr>
              <a:t>พันธ</a:t>
            </a: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กิจ เป้าหมาย และความสำเร็จของการพัฒนาไว้อย่างชัดเจนและเป็น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รูปธรรม</a:t>
            </a:r>
          </a:p>
          <a:p>
            <a:pPr marL="971550" lvl="1" indent="-514350"/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๑๖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0" y="1428736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กำหนดวิธีดำเนินงานที่มีหลักวิชา ผลการวิจัย หรือข้อมูลเชิงประจักษ์ที่อ้างอิงได้ให้ครอบคลุมการพัฒนาหลักสูตรสถานศึกษาด้านการจัดประสบการณ์การเรียนรู้ กระบวนการเรียนรู้ การส่งเสริมการเรียนรู้ การวัดและประเมินผล การพัฒนาบุคลากร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กำหนดแหล่งวิทยาการภายนอกที่ให้การสนับสนุนทางวิชาการ 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กำหนดบทบาทหน้าที่ให้บุคลากรของสถานศึกษาและผู้เรียนรับผิดชอบและดำเนินงานตามที่กำหนดไว้อย่างมีประสิทธิภาพ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/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๑๖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428736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  <a:latin typeface="Angsana New" pitchFamily="18" charset="-34"/>
                <a:ea typeface="Times New Roman" pitchFamily="18" charset="0"/>
              </a:rPr>
              <a:t>กำหนดบทบาทหน้าที่และแนวทางการมีส่วนร่วมของบิดา มารดา ผู้ปกครอง และองค์กรชุมชน</a:t>
            </a:r>
            <a:endParaRPr lang="en-US" sz="3600" i="1" dirty="0">
              <a:solidFill>
                <a:schemeClr val="bg2">
                  <a:lumMod val="25000"/>
                </a:schemeClr>
              </a:solidFill>
              <a:latin typeface="Arial" pitchFamily="34" charset="0"/>
            </a:endParaRPr>
          </a:p>
          <a:p>
            <a:pPr marL="971550" lvl="1" indent="-514350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  <a:latin typeface="Angsana New" pitchFamily="18" charset="-34"/>
                <a:ea typeface="Times New Roman" pitchFamily="18" charset="0"/>
              </a:rPr>
              <a:t>กำหนดการใช้งบประมาณและทรัพยากรอย่างมี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  <a:latin typeface="Angsana New" pitchFamily="18" charset="-34"/>
                <a:ea typeface="Times New Roman" pitchFamily="18" charset="0"/>
              </a:rPr>
              <a:t>ประสิทธิภาพ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th-TH" sz="3600" i="1" dirty="0">
              <a:solidFill>
                <a:schemeClr val="bg2">
                  <a:lumMod val="25000"/>
                </a:schemeClr>
              </a:solidFill>
              <a:latin typeface="Angsana New" pitchFamily="18" charset="-34"/>
              <a:ea typeface="Times New Roman" pitchFamily="18" charset="0"/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  <a:latin typeface="Angsana New" pitchFamily="18" charset="-34"/>
                <a:ea typeface="Times New Roman" pitchFamily="18" charset="0"/>
              </a:rPr>
              <a:t>จัดทำ</a:t>
            </a:r>
            <a:r>
              <a:rPr lang="th-TH" sz="3600" i="1" dirty="0">
                <a:solidFill>
                  <a:schemeClr val="bg2">
                    <a:lumMod val="25000"/>
                  </a:schemeClr>
                </a:solidFill>
                <a:latin typeface="Angsana New" pitchFamily="18" charset="-34"/>
                <a:ea typeface="Times New Roman" pitchFamily="18" charset="0"/>
              </a:rPr>
              <a:t>แผนปฏิบัติการประจำปี</a:t>
            </a:r>
            <a:endParaRPr lang="th-TH" sz="3600" i="1" dirty="0">
              <a:solidFill>
                <a:schemeClr val="bg2">
                  <a:lumMod val="25000"/>
                </a:schemeClr>
              </a:solidFill>
              <a:latin typeface="Arial" pitchFamily="34" charset="0"/>
            </a:endParaRPr>
          </a:p>
          <a:p>
            <a:pPr marL="971550" lvl="1" indent="-514350"/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๑๖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๑๗, ๑๘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357299"/>
            <a:ext cx="80010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50000"/>
                  </a:schemeClr>
                </a:solidFill>
                <a:latin typeface="Browallia New" pitchFamily="34" charset="-34"/>
              </a:rPr>
              <a:t>	</a:t>
            </a:r>
            <a:r>
              <a:rPr lang="th-TH" sz="3600" i="1" dirty="0"/>
              <a:t>ให้สำนักงานเขตพื้นที่การศึกษาวิเคราะห์ วิจัย และเผยแพร่นวัตกรรมเกี่ยวกับรูปแบบและเทคนิควิธีการประกันคุณภาพภายในอย่างต่อเนื่อง รวมทั้งส่งเสริม สนับสนุน และร่วมพัฒนาระบบการประกันคุณภาพภายในของสถานศึกษา</a:t>
            </a:r>
            <a:endParaRPr lang="th-TH" sz="3600" i="1" dirty="0" smtClean="0">
              <a:latin typeface="Browallia New" pitchFamily="34" charset="-34"/>
            </a:endParaRPr>
          </a:p>
          <a:p>
            <a:pPr algn="thaiDist">
              <a:buFont typeface="Wingdings" pitchFamily="2" charset="2"/>
              <a:buChar char="v"/>
            </a:pPr>
            <a:endParaRPr lang="th-TH" sz="3600" i="1" dirty="0">
              <a:latin typeface="Browallia New" pitchFamily="34" charset="-34"/>
            </a:endParaRPr>
          </a:p>
          <a:p>
            <a:pPr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50000"/>
                  </a:schemeClr>
                </a:solidFill>
                <a:latin typeface="Browallia New" pitchFamily="34" charset="-34"/>
              </a:rPr>
              <a:t> </a:t>
            </a:r>
            <a:r>
              <a:rPr lang="th-TH" sz="3600" i="1" dirty="0" smtClean="0">
                <a:latin typeface="Browallia New" pitchFamily="34" charset="-34"/>
              </a:rPr>
              <a:t>	</a:t>
            </a:r>
            <a:r>
              <a:rPr lang="th-TH" sz="3600" i="1" dirty="0"/>
              <a:t>ให้หน่วยงานต้นสังกัดของสถานศึกษาขั้นพื้นฐานจัดให้มีการติดตามตรวจสอบคุณภาพการศึกษาอย่างน้อยหนึ่งครั้งในทุกสามปีและแจ้งผลให้สถานศึกษาขั้นพื้นฐานทราบ รวมทั้งให้เปิดเผยผลการติดตามตรวจสอบคุณภาพการศึกษาต่อสาธารณชน</a:t>
            </a:r>
            <a:endParaRPr lang="en-US" sz="3600" i="1" dirty="0">
              <a:latin typeface="Browallia New" pitchFamily="34" charset="-34"/>
            </a:endParaRPr>
          </a:p>
          <a:p>
            <a:pPr algn="thaiDist"/>
            <a:endParaRPr lang="th-TH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๓๐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ชื่อเรื่อง 13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501090" cy="838200"/>
          </a:xfrm>
        </p:spPr>
        <p:txBody>
          <a:bodyPr>
            <a:noAutofit/>
          </a:bodyPr>
          <a:lstStyle/>
          <a:p>
            <a:pPr algn="ctr"/>
            <a:r>
              <a:rPr lang="th-TH" sz="4800" dirty="0" smtClean="0"/>
              <a:t>ให้มีคณะกรรมการคณะหนึ่งเรียกว่า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“</a:t>
            </a:r>
            <a:r>
              <a:rPr lang="th-TH" sz="4800" dirty="0" smtClean="0"/>
              <a:t>คณะกรรมการประกันคุณภาพภายในระดับอุดมศึกษา</a:t>
            </a:r>
            <a:r>
              <a:rPr lang="en-US" sz="4800" dirty="0" smtClean="0"/>
              <a:t>”</a:t>
            </a:r>
            <a:endParaRPr lang="th-TH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857224" y="3049502"/>
            <a:ext cx="73580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กรรมการผู้ทรงคุณวุฒิ (๓) ซึ่งรัฐมนตรีแต่งตั้ง เป็นประธานกรรมการ</a:t>
            </a:r>
          </a:p>
          <a:p>
            <a:pPr marL="971550" lvl="1" indent="-514350">
              <a:buFont typeface="Wingdings" pitchFamily="2" charset="2"/>
              <a:buChar char="v"/>
            </a:pP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เลขาธิการคณะกรรมการการอุดมศึกษา เป็นรองประธานกรรมการ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๓๐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1285860"/>
            <a:ext cx="73580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กรรมการผู้ทรงคุณวุฒิซึ่งรัฐมนตรีแต่งตั้งโดยคำแนะนำของคณะกรรมการการอุดมศึกษา จากผู้มีความรู้ความสามารถ ความเชี่ยวชาญ และประสบการณ์ในด้านการจัดการศึกษา การบริหารสถานศึกษา หรือการประเมินการจัดการศึกษา จำนวนไม่เกินเก้าคนเป็นกรรมการ ซึ่งในจำนวนนี้จะต้องแต่งตั้งบุคคลที่ไม่เป็นข้าราชการหรือพนักงานมหาวิทยาลัยที่มีตำแหน่งหรือเงินเดือนประจำจำนวนไม่น้อยกว่าห้าคน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๓๒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ชื่อเรื่อง 13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501090" cy="838200"/>
          </a:xfrm>
        </p:spPr>
        <p:txBody>
          <a:bodyPr>
            <a:noAutofit/>
          </a:bodyPr>
          <a:lstStyle/>
          <a:p>
            <a:pPr algn="ctr"/>
            <a:r>
              <a:rPr lang="th-TH" sz="4800" dirty="0" smtClean="0"/>
              <a:t>คณะกรรมการประกันคุณภาพภายในระดับอุดมศึกษามีอำนาจหน้าที่ ดังต่อไปนี้</a:t>
            </a:r>
            <a:endParaRPr lang="th-TH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857224" y="3049502"/>
            <a:ext cx="73580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วางระเบียบหรือออกประกาศกำหนดหลักเกณฑ์และแนวปฏิบัติเกี่ยวกับการประกันคุณภาพภายในระดับอุดมศึกษา เพื่อส่งเสริม สนับสนุน และพัฒนาการประกันคุณภาพภายในระดับอุดมศึกษา โดยความเห็นชอบของคณะกรรมการการ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อุดมศึกษา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๓๒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4" y="1285860"/>
            <a:ext cx="735808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เสนอแนะแนวทางปรับปรุงและพัฒนาคุณภาพการศึกษาแก่สถานศึกษาโดยนำผลการประเมินคุณภาพทั้งภายในและภายนอกไปปรับปรุงคุณภาพการศึกษาอย่างต่อเนื่อง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แต่งตั้งคณะทำงานเพื่อดำเนินการเกี่ยวกับการประกันคุณภาพภายในระดับอุดมศึกษา</a:t>
            </a:r>
          </a:p>
          <a:p>
            <a:pPr marL="971550" lvl="1" indent="-514350" algn="thaiDist">
              <a:buFont typeface="Wingdings" pitchFamily="2" charset="2"/>
              <a:buChar char="v"/>
            </a:pPr>
            <a:endParaRPr lang="th-TH" sz="3600" i="1" dirty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ปฏิบัติการอื่นที่เกี่ยวข้องตามที่รัฐมนตรีหรือคณะกรรมการการอุดมศึกษามอบหมาย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๓๓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928802"/>
            <a:ext cx="75724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i="1" dirty="0" smtClean="0"/>
              <a:t>	ให้</a:t>
            </a:r>
            <a:r>
              <a:rPr lang="th-TH" sz="3600" i="1" dirty="0"/>
              <a:t>สถานศึกษาระดับอุดมศึกษาพัฒนาระบบการประกันคุณภาพภายใน โดยยึดหลักเสรีภาพทางวิชาการและความมีอิสระในการดำเนินการของสถานศึกษา เพื่อให้มีประสิทธิภาพและประสิทธิผลในการพัฒนาคุณภาพและมาตรฐานการศึกษาของสถานศึกษาระดับอุดมศึกษาอย่างต่อเนื่อง และเตรียมความพร้อมเพื่อรองรับการประกันคุณภาพภายนอก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๓๔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ชื่อเรื่อง 13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501090" cy="838200"/>
          </a:xfrm>
        </p:spPr>
        <p:txBody>
          <a:bodyPr>
            <a:noAutofit/>
          </a:bodyPr>
          <a:lstStyle/>
          <a:p>
            <a:pPr algn="ctr"/>
            <a:r>
              <a:rPr lang="th-TH" sz="4800" dirty="0" smtClean="0"/>
              <a:t>หลักเกณฑ์การประกันคุณภาพภายในสถานศึกษาระดับอุดมศึกษา</a:t>
            </a:r>
            <a:endParaRPr lang="th-TH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3031996"/>
            <a:ext cx="8072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ระบบการประกันคุณภาพภายในของคณะวิชาและสถานศึกษาระดับอุดมศึกษา โดยคำนึงถึงมาตรฐานการศึกษาระดับอุดมศึกษาตามที่กระทรวงศึกษาธิการประกาศกำหนด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๓๔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1714488"/>
            <a:ext cx="80724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ผล</a:t>
            </a: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การปฏิบัติงานของคณะวิชาและสถานศึกษาระดับอุดมศึกษาตามระบบการประกันคุณภาพภายในที่กำหนด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ไว้</a:t>
            </a:r>
          </a:p>
          <a:p>
            <a:pPr marL="971550" lvl="1" indent="-514350" algn="thaiDist">
              <a:buFont typeface="Wingdings" pitchFamily="2" charset="2"/>
              <a:buChar char="v"/>
            </a:pPr>
            <a:endParaRPr lang="th-TH" sz="3600" i="1" dirty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ประสิทธิภาพและประสิทธิผลการดำเนินงานตามระบบการประกันคุณภาพ</a:t>
            </a:r>
            <a:r>
              <a:rPr lang="th-TH" sz="3600" i="1" dirty="0" err="1">
                <a:solidFill>
                  <a:schemeClr val="bg2">
                    <a:lumMod val="25000"/>
                  </a:schemeClr>
                </a:solidFill>
              </a:rPr>
              <a:t>ภายน</a:t>
            </a: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ในที่ส่งผลต่อคุณภาพการศึกษาตามตัวบ่งชี้คุณภาพการศึกษา</a:t>
            </a:r>
            <a:endParaRPr lang="en-US" sz="3600" i="1" dirty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๓๖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928802"/>
            <a:ext cx="7572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i="1" dirty="0" smtClean="0"/>
              <a:t>	</a:t>
            </a:r>
            <a:r>
              <a:rPr lang="th-TH" sz="3600" i="1" dirty="0"/>
              <a:t>ให้หน่วยงานต้นสังกัดของสถานศึกษาระดับอุดมศึกษาจัดให้มีการติดตามตรวจสอบคุณภาพการศึกษานั้นอย่างน้อยหนึ่งครั้งในทุกสามปีและแจ้งผลให้สถานศึกษาระดับอุดมศึกษาทราบ รวมทั้งเปิดเผยผลการติดตามตรวจสอบคุณภาพการศึกษาต่อสาธารณชน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33400" y="2886084"/>
            <a:ext cx="7851648" cy="1828800"/>
          </a:xfrm>
        </p:spPr>
        <p:txBody>
          <a:bodyPr>
            <a:normAutofit/>
          </a:bodyPr>
          <a:lstStyle/>
          <a:p>
            <a:r>
              <a:rPr lang="th-TH" sz="9600" dirty="0" smtClean="0">
                <a:latin typeface="Browallia New" pitchFamily="34" charset="-34"/>
              </a:rPr>
              <a:t>หมวด ๓</a:t>
            </a:r>
            <a:endParaRPr lang="th-TH" sz="9600" dirty="0">
              <a:latin typeface="Browallia New" pitchFamily="34" charset="-34"/>
            </a:endParaRPr>
          </a:p>
        </p:txBody>
      </p:sp>
      <p:sp>
        <p:nvSpPr>
          <p:cNvPr id="8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33400" y="3605226"/>
            <a:ext cx="8182004" cy="1752600"/>
          </a:xfrm>
        </p:spPr>
        <p:txBody>
          <a:bodyPr>
            <a:normAutofit/>
          </a:bodyPr>
          <a:lstStyle/>
          <a:p>
            <a:r>
              <a:rPr lang="th-TH" sz="4800" dirty="0" smtClean="0">
                <a:solidFill>
                  <a:schemeClr val="bg2">
                    <a:lumMod val="25000"/>
                  </a:schemeClr>
                </a:solidFill>
                <a:latin typeface="Browallia New" pitchFamily="34" charset="-34"/>
              </a:rPr>
              <a:t>การประกันคุณภาพภายนอก</a:t>
            </a:r>
            <a:endParaRPr lang="th-TH" sz="4800" dirty="0">
              <a:solidFill>
                <a:schemeClr val="bg2">
                  <a:lumMod val="25000"/>
                </a:schemeClr>
              </a:solidFill>
              <a:latin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๓๗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ชื่อเรื่อง 13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501090" cy="838200"/>
          </a:xfrm>
        </p:spPr>
        <p:txBody>
          <a:bodyPr>
            <a:noAutofit/>
          </a:bodyPr>
          <a:lstStyle/>
          <a:p>
            <a:pPr algn="ctr"/>
            <a:r>
              <a:rPr lang="th-TH" sz="4800" dirty="0" smtClean="0"/>
              <a:t>การประกันคุณภาพภายนอกให้คำนึงถึงจุดมุ่งหมายและหลักการ ดังต่อไปนี้</a:t>
            </a:r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3298828"/>
            <a:ext cx="80724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เพื่อให้มีการพัฒนาคุณภาพการศึกษา</a:t>
            </a:r>
            <a:endParaRPr lang="en-US" sz="3600" i="1" dirty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25000"/>
                  </a:schemeClr>
                </a:solidFill>
              </a:rPr>
              <a:t>ยึดหลักความเที่ยงตรง เป็นธรรม และโปร่งใส มีหลักฐานข้อมูลตามสภาพความเป็นจริงและมีความรับผิดชอบที่ตรวจสอบ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ได้</a:t>
            </a:r>
          </a:p>
          <a:p>
            <a:pPr marL="971550" lvl="1" indent="-514350" algn="thaiDist">
              <a:buFont typeface="Wingdings" pitchFamily="2" charset="2"/>
              <a:buChar char="v"/>
            </a:pPr>
            <a:endParaRPr lang="th-TH" sz="3600" i="1" dirty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๓๗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1714488"/>
            <a:ext cx="80724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สร้างความสมดุลระหว่างเสรีภาพทางการศึกษากับจุดมุ่งหมายและหลักการศึกษาของชาติ โดยให้มีเอกภาพเชิงนโยบาย ซึ่งสถานศึกษาสามารถกำหนดเป้าหมายเฉพาะและพัฒนาคุณภาพการศึกษาให้เต็มตามศักยภาพของสถานศึกษาและผู้เรียน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ส่งเสริม สนับสนุน และร่วมมือกับสถานศึกษาในการพัฒนาระบบการประกันคุณภาพภายในของสถานศึกษา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๓๗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1714488"/>
            <a:ext cx="80724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ส่งเสริมการมีส่วนร่วมในการประเมินคุณภาพ และพัฒนาการจัดการศึกษาของรัฐ เอกชน องค์กรปกครองส่วนท้องถิ่น บุคคล ครอบครัว องค์กรชุมชน องค์กรเอกชน องค์กรวิชาชีพ สถาบันศาสนา สถานประกอบการ และสถาบันสังคมอื่น</a:t>
            </a:r>
            <a:endParaRPr lang="en-US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endParaRPr lang="th-TH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971550" lvl="1" indent="-514350"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ความเป็นอิสระ เสรีภาพทางวิชาการ เอกลักษณ์ ปรัชญา ปณิธาน วิสัยทัศน์ </a:t>
            </a:r>
            <a:r>
              <a:rPr lang="th-TH" sz="3600" i="1" dirty="0" err="1" smtClean="0">
                <a:solidFill>
                  <a:schemeClr val="bg2">
                    <a:lumMod val="25000"/>
                  </a:schemeClr>
                </a:solidFill>
              </a:rPr>
              <a:t>พันธ</a:t>
            </a:r>
            <a:r>
              <a:rPr lang="th-TH" sz="3600" i="1" dirty="0" smtClean="0">
                <a:solidFill>
                  <a:schemeClr val="bg2">
                    <a:lumMod val="25000"/>
                  </a:schemeClr>
                </a:solidFill>
              </a:rPr>
              <a:t>กิจ และเป้าหมายของสถานศึกษา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๓๘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ชื่อเรื่อง 13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501090" cy="838200"/>
          </a:xfrm>
        </p:spPr>
        <p:txBody>
          <a:bodyPr>
            <a:noAutofit/>
          </a:bodyPr>
          <a:lstStyle/>
          <a:p>
            <a:pPr algn="ctr"/>
            <a:r>
              <a:rPr lang="th-TH" sz="4000" dirty="0" smtClean="0"/>
              <a:t>ในการประกันคุณภาพภายนอก ให้สำนักงานทำการประเมินคุณภาพภายนอกสถานศึกษาแต่ละแห่งตามมาตรฐานการศึกษาของชาติและครอบคลุมหลักเกณฑ์ในเรื่อง ดังต่อไปนี้</a:t>
            </a:r>
            <a:endParaRPr lang="en-US" sz="4000" dirty="0"/>
          </a:p>
        </p:txBody>
      </p:sp>
      <p:grpSp>
        <p:nvGrpSpPr>
          <p:cNvPr id="11" name="กลุ่ม 10"/>
          <p:cNvGrpSpPr/>
          <p:nvPr/>
        </p:nvGrpSpPr>
        <p:grpSpPr>
          <a:xfrm>
            <a:off x="785786" y="3209038"/>
            <a:ext cx="3857652" cy="1077218"/>
            <a:chOff x="947712" y="3571876"/>
            <a:chExt cx="3857652" cy="1077218"/>
          </a:xfrm>
        </p:grpSpPr>
        <p:sp>
          <p:nvSpPr>
            <p:cNvPr id="7" name="ตัดมุมสี่เหลี่ยมด้านทแยงมุม 6"/>
            <p:cNvSpPr/>
            <p:nvPr/>
          </p:nvSpPr>
          <p:spPr>
            <a:xfrm>
              <a:off x="947712" y="3571876"/>
              <a:ext cx="3857652" cy="1000132"/>
            </a:xfrm>
            <a:prstGeom prst="snip2DiagRect">
              <a:avLst/>
            </a:prstGeom>
            <a:solidFill>
              <a:schemeClr val="accent5"/>
            </a:solidFill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71538" y="3571876"/>
              <a:ext cx="35719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rPr>
                <a:t>ผลการจัดการศึกษาในแต่ละระดับและประเภทการศึกษา</a:t>
              </a:r>
            </a:p>
          </p:txBody>
        </p:sp>
      </p:grpSp>
      <p:grpSp>
        <p:nvGrpSpPr>
          <p:cNvPr id="12" name="กลุ่ม 11"/>
          <p:cNvGrpSpPr/>
          <p:nvPr/>
        </p:nvGrpSpPr>
        <p:grpSpPr>
          <a:xfrm>
            <a:off x="4786314" y="4143380"/>
            <a:ext cx="3857652" cy="714380"/>
            <a:chOff x="947712" y="3571876"/>
            <a:chExt cx="3857652" cy="1000132"/>
          </a:xfrm>
        </p:grpSpPr>
        <p:sp>
          <p:nvSpPr>
            <p:cNvPr id="13" name="ตัดมุมสี่เหลี่ยมด้านทแยงมุม 12"/>
            <p:cNvSpPr/>
            <p:nvPr/>
          </p:nvSpPr>
          <p:spPr>
            <a:xfrm>
              <a:off x="947712" y="3571876"/>
              <a:ext cx="3857652" cy="1000132"/>
            </a:xfrm>
            <a:prstGeom prst="snip2DiagRect">
              <a:avLst/>
            </a:prstGeom>
            <a:solidFill>
              <a:schemeClr val="accent5"/>
            </a:solidFill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71538" y="3651886"/>
              <a:ext cx="3571900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rPr>
                <a:t>การบริหารจัดการศึกษา</a:t>
              </a:r>
            </a:p>
          </p:txBody>
        </p:sp>
      </p:grpSp>
      <p:grpSp>
        <p:nvGrpSpPr>
          <p:cNvPr id="15" name="กลุ่ม 14"/>
          <p:cNvGrpSpPr/>
          <p:nvPr/>
        </p:nvGrpSpPr>
        <p:grpSpPr>
          <a:xfrm>
            <a:off x="4786314" y="5857892"/>
            <a:ext cx="3857652" cy="714380"/>
            <a:chOff x="947712" y="3571876"/>
            <a:chExt cx="3857652" cy="1000132"/>
          </a:xfrm>
        </p:grpSpPr>
        <p:sp>
          <p:nvSpPr>
            <p:cNvPr id="16" name="ตัดมุมสี่เหลี่ยมด้านทแยงมุม 15"/>
            <p:cNvSpPr/>
            <p:nvPr/>
          </p:nvSpPr>
          <p:spPr>
            <a:xfrm>
              <a:off x="947712" y="3571876"/>
              <a:ext cx="3857652" cy="1000132"/>
            </a:xfrm>
            <a:prstGeom prst="snip2DiagRect">
              <a:avLst/>
            </a:prstGeom>
            <a:solidFill>
              <a:schemeClr val="accent5"/>
            </a:solidFill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71538" y="3651886"/>
              <a:ext cx="3571900" cy="818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rPr>
                <a:t>การประกันคุณภาพภายใน</a:t>
              </a:r>
              <a:endParaRPr lang="en-US" sz="32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endParaRPr>
            </a:p>
          </p:txBody>
        </p:sp>
      </p:grpSp>
      <p:grpSp>
        <p:nvGrpSpPr>
          <p:cNvPr id="18" name="กลุ่ม 17"/>
          <p:cNvGrpSpPr/>
          <p:nvPr/>
        </p:nvGrpSpPr>
        <p:grpSpPr>
          <a:xfrm>
            <a:off x="785786" y="4929198"/>
            <a:ext cx="3857652" cy="1077218"/>
            <a:chOff x="947712" y="3571876"/>
            <a:chExt cx="3857652" cy="1077218"/>
          </a:xfrm>
        </p:grpSpPr>
        <p:sp>
          <p:nvSpPr>
            <p:cNvPr id="19" name="ตัดมุมสี่เหลี่ยมด้านทแยงมุม 18"/>
            <p:cNvSpPr/>
            <p:nvPr/>
          </p:nvSpPr>
          <p:spPr>
            <a:xfrm>
              <a:off x="947712" y="3571876"/>
              <a:ext cx="3857652" cy="1000132"/>
            </a:xfrm>
            <a:prstGeom prst="snip2DiagRect">
              <a:avLst/>
            </a:prstGeom>
            <a:solidFill>
              <a:schemeClr val="accent5"/>
            </a:solidFill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538" y="3571876"/>
              <a:ext cx="35719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200" dirty="0">
                  <a:solidFill>
                    <a:schemeClr val="bg1"/>
                  </a:solidFill>
                  <a:latin typeface="Browallia New" pitchFamily="34" charset="-34"/>
                  <a:cs typeface="Browallia New" pitchFamily="34" charset="-34"/>
                </a:rPr>
                <a:t>การจัดการเรียนการสอนที่เน้นผู้เรียนเป็นสำคัญ</a:t>
              </a:r>
              <a:endParaRPr lang="en-US" sz="3200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๓๙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1763618"/>
            <a:ext cx="800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i="1" dirty="0" smtClean="0">
                <a:latin typeface="Browallia New" pitchFamily="34" charset="-34"/>
              </a:rPr>
              <a:t>	“</a:t>
            </a:r>
            <a:r>
              <a:rPr lang="th-TH" sz="3600" i="1" dirty="0" smtClean="0"/>
              <a:t>วิธีการ</a:t>
            </a:r>
            <a:r>
              <a:rPr lang="th-TH" sz="3600" i="1" dirty="0"/>
              <a:t>ในการประกันคุณภาพภายนอก ให้เป็นไปตามระเบียบที่สำนักงาน</a:t>
            </a:r>
            <a:r>
              <a:rPr lang="th-TH" sz="3600" i="1" dirty="0" smtClean="0"/>
              <a:t>กำหนด”</a:t>
            </a:r>
            <a:endParaRPr lang="en-US" sz="3600" i="1" dirty="0"/>
          </a:p>
          <a:p>
            <a:pPr algn="thaiDist">
              <a:buFont typeface="Wingdings" pitchFamily="2" charset="2"/>
              <a:buChar char="v"/>
            </a:pPr>
            <a:endParaRPr lang="th-TH" sz="3600" i="1" dirty="0" smtClean="0">
              <a:latin typeface="Browallia New" pitchFamily="34" charset="-34"/>
            </a:endParaRPr>
          </a:p>
          <a:p>
            <a:pPr algn="thaiDist"/>
            <a:endParaRPr lang="th-TH" sz="3600" i="1" dirty="0">
              <a:latin typeface="Browallia New" pitchFamily="34" charset="-34"/>
            </a:endParaRPr>
          </a:p>
        </p:txBody>
      </p:sp>
      <p:pic>
        <p:nvPicPr>
          <p:cNvPr id="12" name="รูปภาพ 11" descr="155950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1" y="3714752"/>
            <a:ext cx="3529123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๔๐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642918"/>
            <a:ext cx="80010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i="1" dirty="0" smtClean="0">
                <a:solidFill>
                  <a:schemeClr val="bg2">
                    <a:lumMod val="50000"/>
                  </a:schemeClr>
                </a:solidFill>
                <a:latin typeface="Browallia New" pitchFamily="34" charset="-34"/>
              </a:rPr>
              <a:t>	</a:t>
            </a:r>
            <a:endParaRPr lang="en-US" sz="3600" i="1" dirty="0" smtClean="0"/>
          </a:p>
          <a:p>
            <a:pPr algn="thaiDist">
              <a:buFont typeface="Wingdings" pitchFamily="2" charset="2"/>
              <a:buChar char="v"/>
            </a:pPr>
            <a:r>
              <a:rPr lang="th-TH" sz="3600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h-TH" sz="3600" i="1" dirty="0" smtClean="0"/>
              <a:t>	ในกรณีที่ผลการประเมินคุณภาพภายนอกแสดงว่า ผลการจัดการศึกษาของสถานศึกษาได้ไม่ผ่านเกณฑ์มาตรฐาน ให้สำนักงานแจ้งเป็นหนังสือพร้อมแสดงเหตุผลที่ไม่ผ่านเกณฑ์มาตรฐานแก่หน่วยงานต้นสังกัดและสถานศึกษานั้น ให้สถานศึกษานั้นปรับปรุงแก้ไขโดยจัดทำแผนพัฒนาคุณภาพและดำเนินการตามแผน เพื่อขอรับการประเมินใหม่ภายในสองปีนับแต่วันที่ได้รับแจ้งผลการประเมินครั้งแรก</a:t>
            </a:r>
            <a:endParaRPr lang="en-US" sz="3600" i="1" dirty="0" smtClean="0"/>
          </a:p>
          <a:p>
            <a:pPr algn="thaiDist">
              <a:buFont typeface="Wingdings" pitchFamily="2" charset="2"/>
              <a:buChar char="v"/>
            </a:pPr>
            <a:endParaRPr lang="th-TH" sz="3600" i="1" dirty="0" smtClean="0"/>
          </a:p>
          <a:p>
            <a:pPr algn="thaiDist">
              <a:buFont typeface="Wingdings" pitchFamily="2" charset="2"/>
              <a:buChar char="v"/>
            </a:pPr>
            <a:r>
              <a:rPr lang="th-TH" sz="36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h-TH" sz="3600" i="1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th-TH" sz="3600" i="1" dirty="0" smtClean="0"/>
              <a:t>ให้สถานศึกษาเสนอแผนพัฒนาคุณภาพต่อสำนักงานเพื่อพิจารณาอนุมัติภายในสามสิบวันนับแต่วันที่ได้รับแจ้งผลการประเมินตามวรรคหนึ่ง</a:t>
            </a:r>
            <a:endParaRPr lang="th-TH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ThaiGaru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960101" cy="960101"/>
          </a:xfrm>
          <a:prstGeom prst="rect">
            <a:avLst/>
          </a:prstGeom>
        </p:spPr>
      </p:pic>
      <p:sp>
        <p:nvSpPr>
          <p:cNvPr id="6" name="ชื่อเรื่อง 22"/>
          <p:cNvSpPr txBox="1">
            <a:spLocks/>
          </p:cNvSpPr>
          <p:nvPr/>
        </p:nvSpPr>
        <p:spPr>
          <a:xfrm>
            <a:off x="457232" y="21429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	ข้อ</a:t>
            </a:r>
            <a:r>
              <a:rPr kumimoji="0" lang="th-TH" sz="4800" b="0" i="0" u="none" strike="noStrike" kern="1200" cap="all" spc="0" normalizeH="0" noProof="0" dirty="0" smtClean="0">
                <a:ln>
                  <a:noFill/>
                </a:ln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๔๑</a:t>
            </a:r>
            <a:endParaRPr kumimoji="0" lang="th-TH" sz="4800" b="0" i="0" u="none" strike="noStrike" kern="1200" cap="all" spc="0" normalizeH="0" baseline="0" noProof="0" dirty="0">
              <a:ln>
                <a:noFill/>
              </a:ln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763618"/>
            <a:ext cx="8001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i="1" dirty="0" smtClean="0">
                <a:latin typeface="Browallia New" pitchFamily="34" charset="-34"/>
              </a:rPr>
              <a:t>	“</a:t>
            </a:r>
            <a:r>
              <a:rPr lang="th-TH" sz="3600" i="1" dirty="0"/>
              <a:t>ในกรณีที่สถานศึกษาไม่ดำเนินการปรับปรุงแก้ไขภายในกำหนดเวลาตามข้อ ๔๐ ให้สำนักงานรายงานต่อคณะกรรมการการศึกษาขั้นพื้นฐาน คณะกรรมการการอาชีวศึกษา หรือคณะกรรมการการอุดมศึกษา หรือหน่วยงานต้นสังกัดอื่น แล้วแต่กรณี เพื่อพิจารณาสั่งการต่อไป</a:t>
            </a:r>
            <a:r>
              <a:rPr lang="th-TH" sz="3600" i="1" dirty="0" smtClean="0"/>
              <a:t>”</a:t>
            </a:r>
            <a:endParaRPr lang="en-US" sz="3600" i="1" dirty="0"/>
          </a:p>
          <a:p>
            <a:pPr algn="thaiDist">
              <a:buFont typeface="Wingdings" pitchFamily="2" charset="2"/>
              <a:buChar char="v"/>
            </a:pPr>
            <a:endParaRPr lang="th-TH" sz="3600" i="1" dirty="0" smtClean="0">
              <a:latin typeface="Browallia New" pitchFamily="34" charset="-34"/>
            </a:endParaRPr>
          </a:p>
          <a:p>
            <a:pPr algn="thaiDist"/>
            <a:endParaRPr lang="th-TH" sz="3600" i="1" dirty="0">
              <a:latin typeface="Browall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communica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1166818"/>
            <a:ext cx="3548066" cy="3548066"/>
          </a:xfrm>
          <a:prstGeom prst="rect">
            <a:avLst/>
          </a:prstGeom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143240" y="1500174"/>
            <a:ext cx="2786082" cy="11430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Q      </a:t>
            </a:r>
            <a:r>
              <a:rPr kumimoji="0" lang="en-US" sz="2400" b="0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&amp;</a:t>
            </a:r>
            <a:r>
              <a:rPr kumimoji="0" lang="en-US" sz="4000" b="0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     A</a:t>
            </a:r>
            <a:endParaRPr kumimoji="0" lang="th-TH" sz="4000" b="0" i="0" u="none" strike="noStrike" kern="1200" cap="all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92252" y="5214950"/>
            <a:ext cx="7851648" cy="1400196"/>
          </a:xfrm>
        </p:spPr>
        <p:txBody>
          <a:bodyPr>
            <a:noAutofit/>
          </a:bodyPr>
          <a:lstStyle/>
          <a:p>
            <a:pPr lvl="0"/>
            <a:r>
              <a:rPr lang="th-TH" sz="8800" i="1" cap="none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itchFamily="34" charset="-34"/>
                <a:cs typeface="+mn-cs"/>
              </a:rPr>
              <a:t>คำถาม </a:t>
            </a:r>
            <a:r>
              <a:rPr lang="en-US" sz="8800" i="1" cap="none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itchFamily="34" charset="-34"/>
                <a:cs typeface="+mn-cs"/>
              </a:rPr>
              <a:t>- </a:t>
            </a:r>
            <a:r>
              <a:rPr lang="th-TH" sz="8800" i="1" cap="none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itchFamily="34" charset="-34"/>
                <a:cs typeface="+mn-cs"/>
              </a:rPr>
              <a:t>ตอบ</a:t>
            </a:r>
            <a:endParaRPr lang="th-TH" sz="8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itchFamily="34" charset="-34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363690" y="4029068"/>
            <a:ext cx="7851648" cy="140019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wallia New" pitchFamily="34" charset="-34"/>
                <a:ea typeface="+mj-ea"/>
                <a:cs typeface="+mn-cs"/>
              </a:rPr>
              <a:t>ขอบคุณครับ</a:t>
            </a:r>
            <a:endParaRPr kumimoji="0" lang="th-TH" sz="8800" b="0" i="1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rowallia New" pitchFamily="34" charset="-34"/>
              <a:ea typeface="+mj-ea"/>
              <a:cs typeface="+mn-cs"/>
            </a:endParaRPr>
          </a:p>
        </p:txBody>
      </p:sp>
      <p:pic>
        <p:nvPicPr>
          <p:cNvPr id="8" name="รูปภาพ 7" descr="thank-yo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868" y="785794"/>
            <a:ext cx="4619629" cy="3070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ทางเดิน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ทางเดิน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ทางเดิน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243</TotalTime>
  <Words>818</Words>
  <Application>Microsoft Office PowerPoint</Application>
  <PresentationFormat>นำเสนอทางหน้าจอ (4:3)</PresentationFormat>
  <Paragraphs>133</Paragraphs>
  <Slides>39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39</vt:i4>
      </vt:variant>
    </vt:vector>
  </HeadingPairs>
  <TitlesOfParts>
    <vt:vector size="40" baseType="lpstr">
      <vt:lpstr>ทางเดิน</vt:lpstr>
      <vt:lpstr>กฎกระทรวง</vt:lpstr>
      <vt:lpstr> การประเมินคุณภาพภายใน </vt:lpstr>
      <vt:lpstr> การประเมินคุณภาพภายนอก</vt:lpstr>
      <vt:lpstr> การติดตามตรวจสอบคุณภาพการศึกษา</vt:lpstr>
      <vt:lpstr> การพัฒนาคุณภาพการศึกษา</vt:lpstr>
      <vt:lpstr> สำนักงาน</vt:lpstr>
      <vt:lpstr>หมวด ๑</vt:lpstr>
      <vt:lpstr>ระบบการประกันคุณภาพภายในเพื่อการพัฒนาคุณภาพการศึกษาและพัฒนามาตรฐานการศึกษาทุกระดับ</vt:lpstr>
      <vt:lpstr>งานนำเสนอ PowerPoint</vt:lpstr>
      <vt:lpstr>งานนำเสนอ PowerPoint</vt:lpstr>
      <vt:lpstr>งานนำเสนอ PowerPoint</vt:lpstr>
      <vt:lpstr>หมวด ๒</vt:lpstr>
      <vt:lpstr>คณะกรรมการประกันคุณภาพภายในระดับการศึกษา ขั้นพื้นฐาน</vt:lpstr>
      <vt:lpstr>ให้สถานศึกษาขั้นพื้นฐานจัดให้มีระบบการประกันคุณภาพภายในตามหลักเกณฑ์และแนวทางปฏิบัติเกี่ยวกับการประกันคุณภาพภายในระดับการศึกษาขั้นพื้นฐาน</vt:lpstr>
      <vt:lpstr>งานนำเสนอ PowerPoint</vt:lpstr>
      <vt:lpstr>งานนำเสนอ PowerPoint</vt:lpstr>
      <vt:lpstr>งานนำเสนอ PowerPoint</vt:lpstr>
      <vt:lpstr>การจัดทำแผนพัฒนาการจัดการศึกษาของสถานศึกษาตามข้อ ๑๔ (๒) ให้ดำเนินการดังต่อไปนี้</vt:lpstr>
      <vt:lpstr>งานนำเสนอ PowerPoint</vt:lpstr>
      <vt:lpstr>งานนำเสนอ PowerPoint</vt:lpstr>
      <vt:lpstr>งานนำเสนอ PowerPoint</vt:lpstr>
      <vt:lpstr>ให้มีคณะกรรมการคณะหนึ่งเรียกว่า  “คณะกรรมการประกันคุณภาพภายในระดับอุดมศึกษา”</vt:lpstr>
      <vt:lpstr>งานนำเสนอ PowerPoint</vt:lpstr>
      <vt:lpstr>คณะกรรมการประกันคุณภาพภายในระดับอุดมศึกษามีอำนาจหน้าที่ ดังต่อไปนี้</vt:lpstr>
      <vt:lpstr>งานนำเสนอ PowerPoint</vt:lpstr>
      <vt:lpstr>งานนำเสนอ PowerPoint</vt:lpstr>
      <vt:lpstr>หลักเกณฑ์การประกันคุณภาพภายในสถานศึกษาระดับอุดมศึกษา</vt:lpstr>
      <vt:lpstr>งานนำเสนอ PowerPoint</vt:lpstr>
      <vt:lpstr>งานนำเสนอ PowerPoint</vt:lpstr>
      <vt:lpstr>หมวด ๓</vt:lpstr>
      <vt:lpstr>การประกันคุณภาพภายนอกให้คำนึงถึงจุดมุ่งหมายและหลักการ ดังต่อไปนี้</vt:lpstr>
      <vt:lpstr>งานนำเสนอ PowerPoint</vt:lpstr>
      <vt:lpstr>งานนำเสนอ PowerPoint</vt:lpstr>
      <vt:lpstr>ในการประกันคุณภาพภายนอก ให้สำนักงานทำการประเมินคุณภาพภายนอกสถานศึกษาแต่ละแห่งตามมาตรฐานการศึกษาของชาติและครอบคลุมหลักเกณฑ์ในเรื่อง ดังต่อไปนี้</vt:lpstr>
      <vt:lpstr>งานนำเสนอ PowerPoint</vt:lpstr>
      <vt:lpstr>งานนำเสนอ PowerPoint</vt:lpstr>
      <vt:lpstr>งานนำเสนอ PowerPoint</vt:lpstr>
      <vt:lpstr>คำถาม - ตอบ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กฎกระทรวง</dc:title>
  <dc:creator>BenQ</dc:creator>
  <cp:lastModifiedBy>pc--pc</cp:lastModifiedBy>
  <cp:revision>35</cp:revision>
  <dcterms:created xsi:type="dcterms:W3CDTF">2010-07-22T07:04:09Z</dcterms:created>
  <dcterms:modified xsi:type="dcterms:W3CDTF">2012-11-16T09:13:29Z</dcterms:modified>
</cp:coreProperties>
</file>